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4"/>
  </p:sldMasterIdLst>
  <p:notesMasterIdLst>
    <p:notesMasterId r:id="rId31"/>
  </p:notesMasterIdLst>
  <p:sldIdLst>
    <p:sldId id="259" r:id="rId5"/>
    <p:sldId id="295" r:id="rId6"/>
    <p:sldId id="294" r:id="rId7"/>
    <p:sldId id="258" r:id="rId8"/>
    <p:sldId id="293" r:id="rId9"/>
    <p:sldId id="296" r:id="rId10"/>
    <p:sldId id="297" r:id="rId11"/>
    <p:sldId id="298" r:id="rId12"/>
    <p:sldId id="299" r:id="rId13"/>
    <p:sldId id="300" r:id="rId14"/>
    <p:sldId id="285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5" r:id="rId28"/>
    <p:sldId id="313" r:id="rId29"/>
    <p:sldId id="314" r:id="rId30"/>
  </p:sldIdLst>
  <p:sldSz cx="12192000" cy="6858000"/>
  <p:notesSz cx="6858000" cy="9144000"/>
  <p:embeddedFontLst>
    <p:embeddedFont>
      <p:font typeface="Cambria Math" panose="02040503050406030204" pitchFamily="18" charset="0"/>
      <p:regular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맑은 고딕" panose="020B0503020000020004" pitchFamily="50" charset="-127"/>
      <p:regular r:id="rId49"/>
      <p:bold r:id="rId50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931" userDrawn="1">
          <p15:clr>
            <a:srgbClr val="A4A3A4"/>
          </p15:clr>
        </p15:guide>
        <p15:guide id="3" orient="horz" pos="19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008100"/>
    <a:srgbClr val="007F00"/>
    <a:srgbClr val="D3D3D3"/>
    <a:srgbClr val="FFFFFF"/>
    <a:srgbClr val="3D3D3D"/>
    <a:srgbClr val="EAEAEA"/>
    <a:srgbClr val="F53636"/>
    <a:srgbClr val="9900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177B40-5F3E-48E1-AE28-D44617243529}" v="88" dt="2022-03-21T15:08:55.9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90274" autoAdjust="0"/>
  </p:normalViewPr>
  <p:slideViewPr>
    <p:cSldViewPr snapToGrid="0" showGuides="1">
      <p:cViewPr varScale="1">
        <p:scale>
          <a:sx n="84" d="100"/>
          <a:sy n="84" d="100"/>
        </p:scale>
        <p:origin x="90" y="372"/>
      </p:cViewPr>
      <p:guideLst>
        <p:guide pos="3931"/>
        <p:guide orient="horz" pos="1979"/>
      </p:guideLst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6.xml"/><Relationship Id="rId41" Type="http://schemas.openxmlformats.org/officeDocument/2006/relationships/font" Target="fonts/font10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974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305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980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59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165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580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57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28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586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687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765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560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244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376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057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5248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960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127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00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472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939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028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503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280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53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 dirty="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 err="1">
                <a:solidFill>
                  <a:schemeClr val="bg1"/>
                </a:solidFill>
                <a:latin typeface="+mn-lt"/>
              </a:rPr>
              <a:t>Jinseo</a:t>
            </a:r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 Choi</a:t>
            </a: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5"/>
                </a:solidFill>
                <a:latin typeface="roboto" panose="02000000000000000000" pitchFamily="2" charset="0"/>
              </a:rPr>
              <a:t>Adaptive Huge-Page </a:t>
            </a:r>
            <a:r>
              <a:rPr lang="en-US" altLang="ko-KR" sz="3600" b="1" dirty="0" err="1">
                <a:solidFill>
                  <a:schemeClr val="accent5"/>
                </a:solidFill>
                <a:latin typeface="roboto" panose="02000000000000000000" pitchFamily="2" charset="0"/>
              </a:rPr>
              <a:t>subrelease</a:t>
            </a:r>
            <a:r>
              <a:rPr lang="en-US" altLang="ko-KR" sz="3600" b="1" dirty="0">
                <a:solidFill>
                  <a:schemeClr val="accent5"/>
                </a:solidFill>
                <a:latin typeface="roboto" panose="02000000000000000000" pitchFamily="2" charset="0"/>
              </a:rPr>
              <a:t> for Non-moving Memory Allocation in Warehouse-Scale Computer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1522" y="3499502"/>
            <a:ext cx="106889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Martin Mass</a:t>
            </a:r>
            <a:r>
              <a:rPr lang="en-US" altLang="ko-KR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Chris Kennelly, </a:t>
            </a:r>
            <a:r>
              <a:rPr lang="en-US" altLang="ko-KR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Khanh</a:t>
            </a:r>
            <a:r>
              <a:rPr lang="en-US" altLang="ko-KR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Nguyen, Darryl Gove, </a:t>
            </a:r>
          </a:p>
          <a:p>
            <a:pPr algn="ctr"/>
            <a:r>
              <a:rPr lang="en-US" altLang="ko-KR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Kathryn S. McKinley, Paul Turner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28947" y="5237184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631BB-F08C-42CC-936F-1EFC007C0985}"/>
              </a:ext>
            </a:extLst>
          </p:cNvPr>
          <p:cNvSpPr txBox="1"/>
          <p:nvPr/>
        </p:nvSpPr>
        <p:spPr>
          <a:xfrm>
            <a:off x="5596106" y="702499"/>
            <a:ext cx="1015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ISMM’21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38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Contribution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en-US" dirty="0"/>
              <a:t>Identify a source of inefficiency in C++ memory allocators</a:t>
            </a:r>
          </a:p>
          <a:p>
            <a:pPr lvl="1"/>
            <a:r>
              <a:rPr kumimoji="1" lang="en-US" altLang="en-US" dirty="0"/>
              <a:t>Current allocators do not take cluster scheduling delay</a:t>
            </a:r>
          </a:p>
          <a:p>
            <a:r>
              <a:rPr kumimoji="1" lang="en-US" altLang="en-US" dirty="0"/>
              <a:t>Show This effect can lead to misleading fragmentation measurement</a:t>
            </a:r>
          </a:p>
          <a:p>
            <a:pPr lvl="1"/>
            <a:r>
              <a:rPr kumimoji="1" lang="en-US" altLang="en-US" dirty="0"/>
              <a:t>Introduce a new metric </a:t>
            </a:r>
            <a:r>
              <a:rPr kumimoji="1" lang="en-US" altLang="en-US" b="1" i="1" dirty="0">
                <a:solidFill>
                  <a:schemeClr val="accent5"/>
                </a:solidFill>
              </a:rPr>
              <a:t>realized fragmentation </a:t>
            </a:r>
            <a:r>
              <a:rPr kumimoji="1" lang="en-US" altLang="en-US" dirty="0"/>
              <a:t>that enables making better fragmentation </a:t>
            </a:r>
          </a:p>
          <a:p>
            <a:r>
              <a:rPr kumimoji="1" lang="en-US" altLang="en-US" dirty="0"/>
              <a:t>Introduce an </a:t>
            </a:r>
            <a:r>
              <a:rPr kumimoji="1" lang="en-US" altLang="en-US" b="1" i="1" dirty="0">
                <a:solidFill>
                  <a:schemeClr val="accent5"/>
                </a:solidFill>
              </a:rPr>
              <a:t>adaptive huge page sub release algorithm </a:t>
            </a:r>
            <a:r>
              <a:rPr kumimoji="1" lang="en-US" altLang="en-US" dirty="0"/>
              <a:t>for server workload</a:t>
            </a:r>
          </a:p>
          <a:p>
            <a:r>
              <a:rPr kumimoji="1" lang="en-US" altLang="en-US" dirty="0"/>
              <a:t>Present a thorough evaluation of algorithm in datacenter deployments</a:t>
            </a:r>
          </a:p>
          <a:p>
            <a:pPr lvl="1"/>
            <a:endParaRPr kumimoji="1" lang="en-US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9461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Background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altLang="ko-KR" dirty="0"/>
              <a:t>Huge page managements</a:t>
            </a:r>
          </a:p>
          <a:p>
            <a:pPr lvl="1"/>
            <a:r>
              <a:rPr lang="en-US" altLang="ko-KR" dirty="0"/>
              <a:t>Huge pages were supported at the kernel level through transparent huge-page support(THP)</a:t>
            </a:r>
          </a:p>
          <a:p>
            <a:pPr lvl="1"/>
            <a:r>
              <a:rPr lang="en-US" altLang="ko-KR" dirty="0"/>
              <a:t>THP</a:t>
            </a:r>
            <a:r>
              <a:rPr lang="ko-KR" altLang="en-US" dirty="0"/>
              <a:t>는 </a:t>
            </a:r>
            <a:r>
              <a:rPr lang="en-US" altLang="ko-KR" dirty="0"/>
              <a:t>user-level</a:t>
            </a:r>
            <a:r>
              <a:rPr lang="ko-KR" altLang="en-US" dirty="0"/>
              <a:t>에서 메모리를 요청하면 </a:t>
            </a:r>
            <a:r>
              <a:rPr lang="en-US" altLang="ko-KR" dirty="0"/>
              <a:t>coverage</a:t>
            </a:r>
            <a:r>
              <a:rPr lang="ko-KR" altLang="en-US" dirty="0"/>
              <a:t>를 극대화하도록 </a:t>
            </a:r>
            <a:r>
              <a:rPr lang="en-US" altLang="ko-KR" dirty="0"/>
              <a:t>huge table</a:t>
            </a:r>
            <a:r>
              <a:rPr lang="ko-KR" altLang="en-US" dirty="0"/>
              <a:t>로 할당 </a:t>
            </a:r>
            <a:endParaRPr lang="en-US" altLang="ko-KR" dirty="0"/>
          </a:p>
          <a:p>
            <a:pPr lvl="1"/>
            <a:r>
              <a:rPr lang="en-US" altLang="ko-KR" dirty="0"/>
              <a:t>Application</a:t>
            </a:r>
            <a:r>
              <a:rPr lang="ko-KR" altLang="en-US" dirty="0"/>
              <a:t>이 요구하는 메모리가 커지면 </a:t>
            </a:r>
            <a:r>
              <a:rPr lang="en-US" altLang="ko-KR" dirty="0"/>
              <a:t>4KB </a:t>
            </a:r>
            <a:r>
              <a:rPr lang="ko-KR" altLang="en-US" dirty="0"/>
              <a:t>→ </a:t>
            </a:r>
            <a:r>
              <a:rPr lang="en-US" altLang="ko-KR" dirty="0"/>
              <a:t>2MB, 1GB</a:t>
            </a:r>
            <a:r>
              <a:rPr lang="ko-KR" altLang="en-US" dirty="0"/>
              <a:t>단위로 페이지 할당 </a:t>
            </a:r>
            <a:endParaRPr lang="en-US" altLang="ko-KR" dirty="0"/>
          </a:p>
          <a:p>
            <a:pPr lvl="1"/>
            <a:r>
              <a:rPr lang="ko-KR" altLang="en-US" dirty="0"/>
              <a:t>연속된 메모리 공간이 부족할 경우 </a:t>
            </a:r>
            <a:r>
              <a:rPr lang="en-US" altLang="ko-KR" dirty="0"/>
              <a:t>base</a:t>
            </a:r>
            <a:r>
              <a:rPr lang="ko-KR" altLang="en-US" dirty="0"/>
              <a:t> </a:t>
            </a:r>
            <a:r>
              <a:rPr lang="en-US" altLang="ko-KR" dirty="0"/>
              <a:t>page</a:t>
            </a:r>
            <a:r>
              <a:rPr lang="ko-KR" altLang="en-US" dirty="0"/>
              <a:t>를 이동시켜 </a:t>
            </a:r>
            <a:r>
              <a:rPr lang="en-US" altLang="ko-KR" dirty="0"/>
              <a:t>compaction</a:t>
            </a:r>
            <a:r>
              <a:rPr lang="ko-KR" altLang="en-US" dirty="0"/>
              <a:t>후 할당</a:t>
            </a:r>
            <a:endParaRPr lang="en-US" altLang="ko-KR" dirty="0"/>
          </a:p>
          <a:p>
            <a:r>
              <a:rPr lang="en-US" altLang="ko-KR" dirty="0"/>
              <a:t>Compaction</a:t>
            </a:r>
            <a:r>
              <a:rPr lang="ko-KR" altLang="en-US" dirty="0"/>
              <a:t> </a:t>
            </a:r>
            <a:r>
              <a:rPr lang="en-US" altLang="ko-KR" dirty="0"/>
              <a:t>Overhead </a:t>
            </a:r>
            <a:r>
              <a:rPr lang="ko-KR" altLang="en-US" dirty="0"/>
              <a:t>존재</a:t>
            </a:r>
            <a:endParaRPr lang="en-US" altLang="ko-KR" dirty="0"/>
          </a:p>
          <a:p>
            <a:r>
              <a:rPr lang="en-US" altLang="ko-KR" dirty="0"/>
              <a:t>Fragmentation </a:t>
            </a:r>
            <a:r>
              <a:rPr lang="ko-KR" altLang="en-US" dirty="0"/>
              <a:t>발생</a:t>
            </a:r>
            <a:endParaRPr lang="en-US" altLang="ko-KR" dirty="0"/>
          </a:p>
          <a:p>
            <a:pPr lvl="1"/>
            <a:r>
              <a:rPr lang="en-US" altLang="ko-KR" dirty="0"/>
              <a:t>Page table, Slab</a:t>
            </a:r>
            <a:r>
              <a:rPr lang="ko-KR" altLang="en-US" dirty="0"/>
              <a:t>영역</a:t>
            </a:r>
            <a:r>
              <a:rPr lang="en-US" altLang="ko-KR" dirty="0"/>
              <a:t>* </a:t>
            </a:r>
            <a:r>
              <a:rPr lang="ko-KR" altLang="en-US" dirty="0"/>
              <a:t>은 </a:t>
            </a:r>
            <a:r>
              <a:rPr lang="en-US" altLang="ko-KR" dirty="0"/>
              <a:t>relocation </a:t>
            </a:r>
            <a:r>
              <a:rPr lang="ko-KR" altLang="en-US" dirty="0"/>
              <a:t>불가 </a:t>
            </a:r>
            <a:endParaRPr lang="en-US" altLang="ko-KR" dirty="0"/>
          </a:p>
          <a:p>
            <a:pPr lvl="1"/>
            <a:r>
              <a:rPr lang="en-US" altLang="ko-KR" dirty="0"/>
              <a:t>User-level allocator </a:t>
            </a:r>
            <a:r>
              <a:rPr lang="ko-KR" altLang="en-US" dirty="0"/>
              <a:t>에서 일정한 단위</a:t>
            </a:r>
            <a:r>
              <a:rPr lang="en-US" altLang="ko-KR" dirty="0"/>
              <a:t>(2MB)</a:t>
            </a:r>
            <a:r>
              <a:rPr lang="ko-KR" altLang="en-US" dirty="0"/>
              <a:t>로 요청 시 </a:t>
            </a:r>
            <a:r>
              <a:rPr lang="en-US" altLang="ko-KR" dirty="0"/>
              <a:t>Fragmentation </a:t>
            </a:r>
            <a:r>
              <a:rPr lang="ko-KR" altLang="en-US" dirty="0"/>
              <a:t>감소 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47400" lvl="1" indent="0">
              <a:buNone/>
            </a:pPr>
            <a:br>
              <a:rPr lang="en-US" altLang="ko-KR" dirty="0"/>
            </a:br>
            <a:endParaRPr kumimoji="1" lang="en-US" altLang="en-US" dirty="0"/>
          </a:p>
          <a:p>
            <a:endParaRPr kumimoji="1" lang="en-US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36F13E-1F83-40E9-B653-B54F05619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546" y="3258877"/>
            <a:ext cx="3557448" cy="30105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7CC5EA-FF80-4A85-AC38-DEE17DFA901E}"/>
              </a:ext>
            </a:extLst>
          </p:cNvPr>
          <p:cNvSpPr txBox="1"/>
          <p:nvPr/>
        </p:nvSpPr>
        <p:spPr>
          <a:xfrm>
            <a:off x="5605462" y="6236723"/>
            <a:ext cx="1317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안승민</a:t>
            </a:r>
            <a:r>
              <a:rPr lang="en-US" altLang="ko-KR" sz="11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강동현</a:t>
            </a:r>
            <a:r>
              <a:rPr lang="en-US" altLang="ko-KR" sz="11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dirty="0" err="1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엄영익</a:t>
            </a:r>
            <a:r>
              <a:rPr lang="en-US" altLang="ko-KR" sz="11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, “</a:t>
            </a:r>
            <a:r>
              <a:rPr lang="ko-KR" altLang="en-US" sz="11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리눅스 </a:t>
            </a:r>
            <a:r>
              <a:rPr lang="en-US" altLang="ko-KR" sz="11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Huge Page</a:t>
            </a:r>
            <a:r>
              <a:rPr lang="ko-KR" altLang="en-US" sz="11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의 특징 및 성능 분석</a:t>
            </a:r>
            <a:r>
              <a:rPr lang="en-US" altLang="ko-KR" sz="11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”, </a:t>
            </a:r>
            <a:r>
              <a:rPr lang="ko-KR" altLang="en-US" sz="11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한국정보과학회 학술발표 논문집</a:t>
            </a:r>
            <a:r>
              <a:rPr lang="en-US" altLang="ko-KR" sz="11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, 2017</a:t>
            </a:r>
            <a:endParaRPr lang="ko-KR" altLang="en-US" sz="1100" dirty="0">
              <a:solidFill>
                <a:schemeClr val="accent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5A84B-1A84-4BF6-AD3B-5D2B44C1534D}"/>
              </a:ext>
            </a:extLst>
          </p:cNvPr>
          <p:cNvSpPr txBox="1"/>
          <p:nvPr/>
        </p:nvSpPr>
        <p:spPr>
          <a:xfrm>
            <a:off x="163067" y="5505745"/>
            <a:ext cx="6272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</a:rPr>
              <a:t>* </a:t>
            </a:r>
            <a:r>
              <a:rPr lang="ko-KR" altLang="en-US" sz="1200" dirty="0">
                <a:solidFill>
                  <a:schemeClr val="accent5"/>
                </a:solidFill>
              </a:rPr>
              <a:t>커널 내부 동적 메모리 할당 영역</a:t>
            </a:r>
            <a:r>
              <a:rPr lang="en-US" altLang="ko-KR" sz="1200" dirty="0">
                <a:solidFill>
                  <a:schemeClr val="accent5"/>
                </a:solidFill>
              </a:rPr>
              <a:t>, Slab </a:t>
            </a:r>
            <a:r>
              <a:rPr lang="ko-KR" altLang="en-US" sz="1200" dirty="0">
                <a:solidFill>
                  <a:schemeClr val="accent5"/>
                </a:solidFill>
              </a:rPr>
              <a:t>할당자가 커널 구조체에 대한 동적메모리를 관리</a:t>
            </a:r>
            <a:r>
              <a:rPr lang="en-US" altLang="ko-KR" sz="1200" dirty="0">
                <a:solidFill>
                  <a:schemeClr val="accent5"/>
                </a:solidFill>
              </a:rPr>
              <a:t>,</a:t>
            </a:r>
            <a:br>
              <a:rPr lang="en-US" altLang="ko-KR" sz="1200" dirty="0">
                <a:solidFill>
                  <a:schemeClr val="accent5"/>
                </a:solidFill>
              </a:rPr>
            </a:br>
            <a:r>
              <a:rPr lang="en-US" altLang="ko-KR" sz="1200" dirty="0">
                <a:solidFill>
                  <a:schemeClr val="accent5"/>
                </a:solidFill>
              </a:rPr>
              <a:t>   2009</a:t>
            </a:r>
            <a:r>
              <a:rPr lang="ko-KR" altLang="en-US" sz="1200" dirty="0">
                <a:solidFill>
                  <a:schemeClr val="accent5"/>
                </a:solidFill>
              </a:rPr>
              <a:t>년 이후부터 메타데이터 관리 오버헤드를 개선한 </a:t>
            </a:r>
            <a:r>
              <a:rPr lang="en-US" altLang="ko-KR" sz="1200" dirty="0" err="1">
                <a:solidFill>
                  <a:schemeClr val="accent5"/>
                </a:solidFill>
              </a:rPr>
              <a:t>Slub</a:t>
            </a:r>
            <a:r>
              <a:rPr lang="ko-KR" altLang="en-US" sz="1200" dirty="0">
                <a:solidFill>
                  <a:schemeClr val="accent5"/>
                </a:solidFill>
              </a:rPr>
              <a:t>이</a:t>
            </a:r>
            <a:r>
              <a:rPr lang="en-US" altLang="ko-KR" sz="1200" dirty="0">
                <a:solidFill>
                  <a:schemeClr val="accent5"/>
                </a:solidFill>
              </a:rPr>
              <a:t> </a:t>
            </a:r>
            <a:r>
              <a:rPr lang="ko-KR" altLang="en-US" sz="1200" dirty="0">
                <a:solidFill>
                  <a:schemeClr val="accent5"/>
                </a:solidFill>
              </a:rPr>
              <a:t>기본 할당자로 사용됨</a:t>
            </a:r>
            <a:endParaRPr lang="en-US" altLang="ko-KR" sz="1200" dirty="0">
              <a:solidFill>
                <a:schemeClr val="accent5"/>
              </a:solidFill>
            </a:endParaRPr>
          </a:p>
          <a:p>
            <a:endParaRPr lang="ko-KR" altLang="en-US" sz="1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45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Background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 err="1"/>
              <a:t>Tcmalloc</a:t>
            </a:r>
            <a:r>
              <a:rPr lang="en-US" altLang="ko-KR" dirty="0"/>
              <a:t>: huge page aware memory allocator </a:t>
            </a:r>
          </a:p>
          <a:p>
            <a:pPr lvl="1"/>
            <a:r>
              <a:rPr lang="en-US" altLang="ko-KR" dirty="0"/>
              <a:t>Small object allocator: Page heap</a:t>
            </a:r>
            <a:r>
              <a:rPr lang="ko-KR" altLang="en-US" dirty="0"/>
              <a:t>으로부터 </a:t>
            </a:r>
            <a:r>
              <a:rPr lang="ko-KR" altLang="en-US" dirty="0" err="1"/>
              <a:t>할당받은</a:t>
            </a:r>
            <a:r>
              <a:rPr lang="ko-KR" altLang="en-US" dirty="0"/>
              <a:t> </a:t>
            </a:r>
            <a:r>
              <a:rPr lang="en-US" altLang="ko-KR" dirty="0"/>
              <a:t>cache</a:t>
            </a:r>
            <a:r>
              <a:rPr lang="ko-KR" altLang="en-US" dirty="0"/>
              <a:t>를 관리 </a:t>
            </a:r>
            <a:endParaRPr lang="en-US" altLang="ko-KR" dirty="0"/>
          </a:p>
          <a:p>
            <a:pPr lvl="1"/>
            <a:r>
              <a:rPr lang="en-US" altLang="ko-KR" dirty="0"/>
              <a:t>Page heap allocator: OS</a:t>
            </a:r>
            <a:r>
              <a:rPr lang="ko-KR" altLang="en-US" dirty="0"/>
              <a:t>로부터 </a:t>
            </a:r>
            <a:r>
              <a:rPr lang="en-US" altLang="ko-KR" dirty="0"/>
              <a:t>huge page</a:t>
            </a:r>
            <a:r>
              <a:rPr lang="ko-KR" altLang="en-US" dirty="0"/>
              <a:t>를 할당 받아 관리 </a:t>
            </a:r>
            <a:endParaRPr lang="en-US" altLang="ko-KR" dirty="0"/>
          </a:p>
          <a:p>
            <a:pPr lvl="1"/>
            <a:r>
              <a:rPr lang="en-US" altLang="ko-KR" dirty="0"/>
              <a:t>Release rate</a:t>
            </a:r>
            <a:r>
              <a:rPr lang="ko-KR" altLang="en-US" dirty="0"/>
              <a:t>에 따라서 </a:t>
            </a:r>
            <a:r>
              <a:rPr lang="en-US" altLang="ko-KR" dirty="0"/>
              <a:t>small object release</a:t>
            </a:r>
          </a:p>
          <a:p>
            <a:pPr lvl="1"/>
            <a:r>
              <a:rPr lang="en-US" altLang="ko-KR" dirty="0"/>
              <a:t>Page heap</a:t>
            </a:r>
            <a:r>
              <a:rPr lang="ko-KR" altLang="en-US" dirty="0"/>
              <a:t>이 부분적으로 </a:t>
            </a:r>
            <a:r>
              <a:rPr lang="en-US" altLang="ko-KR" dirty="0" err="1"/>
              <a:t>subrelease</a:t>
            </a:r>
            <a:br>
              <a:rPr lang="en-US" altLang="ko-KR" dirty="0"/>
            </a:br>
            <a:endParaRPr kumimoji="1" lang="en-US" altLang="en-US" dirty="0"/>
          </a:p>
          <a:p>
            <a:endParaRPr kumimoji="1" lang="en-US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541068-AA9C-403B-B040-19B152511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860" y="2921644"/>
            <a:ext cx="4199134" cy="326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84A4A8-AB06-4A16-9888-41AC7DE55C8D}"/>
              </a:ext>
            </a:extLst>
          </p:cNvPr>
          <p:cNvSpPr txBox="1"/>
          <p:nvPr/>
        </p:nvSpPr>
        <p:spPr>
          <a:xfrm>
            <a:off x="4964113" y="6186901"/>
            <a:ext cx="73228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i="0" dirty="0">
                <a:solidFill>
                  <a:schemeClr val="accent5"/>
                </a:solidFill>
                <a:effectLst/>
                <a:latin typeface="Open Sans" panose="020B0606030504020204" pitchFamily="34" charset="0"/>
              </a:rPr>
              <a:t>A.H. Hunter et. </a:t>
            </a:r>
            <a:r>
              <a:rPr lang="en-US" altLang="ko-KR" sz="1100" dirty="0">
                <a:solidFill>
                  <a:schemeClr val="accent5"/>
                </a:solidFill>
                <a:latin typeface="Open Sans" panose="020B0606030504020204" pitchFamily="34" charset="0"/>
              </a:rPr>
              <a:t>a</a:t>
            </a:r>
            <a:r>
              <a:rPr lang="en-US" altLang="ko-KR" sz="1100" b="0" i="0" dirty="0">
                <a:solidFill>
                  <a:schemeClr val="accent5"/>
                </a:solidFill>
                <a:effectLst/>
                <a:latin typeface="Open Sans" panose="020B0606030504020204" pitchFamily="34" charset="0"/>
              </a:rPr>
              <a:t>l. “Beyond malloc efficiency to fleet efficiency: a </a:t>
            </a:r>
            <a:r>
              <a:rPr lang="en-US" altLang="ko-KR" sz="1100" b="0" i="0" dirty="0" err="1">
                <a:solidFill>
                  <a:schemeClr val="accent5"/>
                </a:solidFill>
                <a:effectLst/>
                <a:latin typeface="Open Sans" panose="020B0606030504020204" pitchFamily="34" charset="0"/>
              </a:rPr>
              <a:t>hugepage</a:t>
            </a:r>
            <a:r>
              <a:rPr lang="en-US" altLang="ko-KR" sz="1100" b="0" i="0" dirty="0">
                <a:solidFill>
                  <a:schemeClr val="accent5"/>
                </a:solidFill>
                <a:effectLst/>
                <a:latin typeface="Open Sans" panose="020B0606030504020204" pitchFamily="34" charset="0"/>
              </a:rPr>
              <a:t>-aware memory allocator”, OSDI’21</a:t>
            </a:r>
            <a:endParaRPr lang="ko-KR" altLang="en-US" sz="1100" dirty="0">
              <a:solidFill>
                <a:schemeClr val="accent5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59FC3B-470F-49DE-8230-23494AD0C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603" y="3538183"/>
            <a:ext cx="3172268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91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Background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Redis</a:t>
            </a:r>
            <a:r>
              <a:rPr lang="ko-KR" altLang="en-US" dirty="0"/>
              <a:t> </a:t>
            </a:r>
            <a:r>
              <a:rPr lang="en-US" altLang="ko-KR" dirty="0"/>
              <a:t>server workload memory usage</a:t>
            </a:r>
          </a:p>
          <a:p>
            <a:pPr lvl="1"/>
            <a:r>
              <a:rPr lang="en-US" altLang="ko-KR" sz="1800" dirty="0"/>
              <a:t>Partially full : </a:t>
            </a:r>
            <a:r>
              <a:rPr lang="ko-KR" altLang="en-US" sz="1800" dirty="0"/>
              <a:t>페이지에 할당된 객체 중 하나 이상의 </a:t>
            </a:r>
            <a:r>
              <a:rPr lang="en-US" altLang="ko-KR" sz="1800" dirty="0"/>
              <a:t>long-lived </a:t>
            </a:r>
            <a:r>
              <a:rPr lang="ko-KR" altLang="en-US" sz="1800" dirty="0"/>
              <a:t>객체가 존재하는 페이지</a:t>
            </a:r>
            <a:endParaRPr lang="en-US" altLang="ko-KR" sz="1800" dirty="0"/>
          </a:p>
          <a:p>
            <a:pPr lvl="1"/>
            <a:r>
              <a:rPr lang="en-US" altLang="ko-KR" sz="1800" dirty="0"/>
              <a:t>Full: </a:t>
            </a:r>
            <a:r>
              <a:rPr lang="ko-KR" altLang="en-US" sz="1800" dirty="0"/>
              <a:t>모두 할당된 페이지</a:t>
            </a:r>
            <a:endParaRPr lang="en-US" altLang="ko-KR" sz="1800" dirty="0"/>
          </a:p>
          <a:p>
            <a:pPr lvl="1"/>
            <a:r>
              <a:rPr lang="en-US" altLang="ko-KR" sz="1800" dirty="0"/>
              <a:t>Partially full </a:t>
            </a:r>
            <a:r>
              <a:rPr lang="ko-KR" altLang="en-US" sz="1800" dirty="0"/>
              <a:t>의 경우</a:t>
            </a:r>
            <a:r>
              <a:rPr lang="en-US" altLang="ko-KR" sz="1800" dirty="0"/>
              <a:t> </a:t>
            </a:r>
            <a:r>
              <a:rPr lang="ko-KR" altLang="en-US" sz="1800" dirty="0"/>
              <a:t> </a:t>
            </a:r>
            <a:r>
              <a:rPr lang="en-US" altLang="ko-KR" sz="1800" dirty="0"/>
              <a:t>fragmentation</a:t>
            </a:r>
            <a:r>
              <a:rPr lang="ko-KR" altLang="en-US" sz="1800" dirty="0"/>
              <a:t>으로 인해 메모리 사용량이 높음 </a:t>
            </a:r>
            <a:endParaRPr lang="en-US" altLang="ko-KR" sz="1800" dirty="0"/>
          </a:p>
          <a:p>
            <a:pPr lvl="1"/>
            <a:r>
              <a:rPr lang="en-US" altLang="ko-KR" sz="1800" dirty="0" err="1"/>
              <a:t>Tcmalloc</a:t>
            </a:r>
            <a:r>
              <a:rPr lang="ko-KR" altLang="en-US" sz="1800" dirty="0"/>
              <a:t>은 </a:t>
            </a:r>
            <a:r>
              <a:rPr lang="en-US" altLang="ko-KR" sz="1800" dirty="0" err="1"/>
              <a:t>subrelease</a:t>
            </a:r>
            <a:r>
              <a:rPr lang="ko-KR" altLang="en-US" sz="1800" dirty="0"/>
              <a:t>를 통해 </a:t>
            </a:r>
            <a:r>
              <a:rPr lang="en-US" altLang="ko-KR" sz="1800" dirty="0"/>
              <a:t>fragmentation</a:t>
            </a:r>
            <a:r>
              <a:rPr lang="ko-KR" altLang="en-US" sz="1800" dirty="0"/>
              <a:t>을 감소시킬 수 있음 </a:t>
            </a:r>
            <a:endParaRPr lang="en-US" altLang="ko-KR" sz="1800" dirty="0"/>
          </a:p>
          <a:p>
            <a:pPr marL="347400" lvl="1" indent="0">
              <a:buNone/>
            </a:pPr>
            <a:br>
              <a:rPr lang="en-US" altLang="ko-KR" dirty="0"/>
            </a:br>
            <a:endParaRPr kumimoji="1" lang="en-US" altLang="en-US" dirty="0"/>
          </a:p>
          <a:p>
            <a:endParaRPr kumimoji="1" lang="en-US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70DC7C-7F9A-4833-ACFE-0E76E93BC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820" y="3429000"/>
            <a:ext cx="4948179" cy="303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59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Background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 err="1"/>
              <a:t>TCmalloc’s</a:t>
            </a:r>
            <a:r>
              <a:rPr lang="en-US" altLang="ko-KR" dirty="0"/>
              <a:t> microbenchmarks allocation pattern(mimics real allocation)</a:t>
            </a:r>
          </a:p>
          <a:p>
            <a:pPr lvl="1"/>
            <a:r>
              <a:rPr kumimoji="1" lang="en-US" altLang="en-US" dirty="0"/>
              <a:t>(a) Low release rate: </a:t>
            </a:r>
            <a:r>
              <a:rPr kumimoji="1" lang="ko-KR" altLang="en-US" dirty="0"/>
              <a:t>일정시간마다 반환되는 메모리 용량이 낮음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낮은 </a:t>
            </a:r>
            <a:r>
              <a:rPr kumimoji="1" lang="en-US" altLang="ko-KR" b="1" dirty="0" err="1"/>
              <a:t>subrelease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pPr lvl="1"/>
            <a:r>
              <a:rPr kumimoji="1" lang="en-US" altLang="en-US" dirty="0"/>
              <a:t>(b) High release rate: </a:t>
            </a:r>
            <a:r>
              <a:rPr kumimoji="1" lang="ko-KR" altLang="en-US" dirty="0"/>
              <a:t>일정시간마다 반환되는 메모리 용량이 높음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높은 </a:t>
            </a:r>
            <a:r>
              <a:rPr kumimoji="1" lang="en-US" altLang="ko-KR" b="1" dirty="0" err="1"/>
              <a:t>subrelease</a:t>
            </a:r>
            <a:r>
              <a:rPr kumimoji="1" lang="en-US" altLang="ko-KR" b="1" dirty="0"/>
              <a:t>)</a:t>
            </a:r>
            <a:endParaRPr kumimoji="1" lang="en-US" altLang="en-US" b="1" dirty="0"/>
          </a:p>
          <a:p>
            <a:r>
              <a:rPr kumimoji="1" lang="en-US" altLang="en-US" dirty="0"/>
              <a:t>(b)</a:t>
            </a:r>
            <a:r>
              <a:rPr kumimoji="1" lang="ko-KR" altLang="en-US" dirty="0"/>
              <a:t>의 경우 </a:t>
            </a:r>
            <a:r>
              <a:rPr kumimoji="1" lang="en-US" altLang="ko-KR" dirty="0"/>
              <a:t>fragmentation</a:t>
            </a:r>
            <a:r>
              <a:rPr kumimoji="1" lang="ko-KR" altLang="en-US" dirty="0"/>
              <a:t>이 거의 발생하지 않음</a:t>
            </a:r>
            <a:endParaRPr kumimoji="1" lang="en-US" altLang="ko-KR" dirty="0"/>
          </a:p>
          <a:p>
            <a:pPr lvl="1"/>
            <a:r>
              <a:rPr kumimoji="1" lang="en-US" altLang="en-US" sz="1800" dirty="0" err="1"/>
              <a:t>Subrelease</a:t>
            </a:r>
            <a:r>
              <a:rPr kumimoji="1" lang="ko-KR" altLang="en-US" sz="1800" dirty="0"/>
              <a:t>로 인한 </a:t>
            </a:r>
            <a:r>
              <a:rPr kumimoji="1" lang="en-US" altLang="en-US" sz="1800" dirty="0"/>
              <a:t>Huge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page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breaking</a:t>
            </a:r>
            <a:r>
              <a:rPr kumimoji="1" lang="ko-KR" altLang="en-US" sz="1800" dirty="0"/>
              <a:t> 발생</a:t>
            </a:r>
            <a:endParaRPr kumimoji="1" lang="en-US" altLang="ko-KR" sz="1800" dirty="0"/>
          </a:p>
          <a:p>
            <a:pPr lvl="1"/>
            <a:r>
              <a:rPr kumimoji="1" lang="en-US" altLang="en-US" sz="1800" dirty="0"/>
              <a:t>Huge page breaking</a:t>
            </a:r>
            <a:r>
              <a:rPr kumimoji="1" lang="ko-KR" altLang="en-US" sz="1800" dirty="0"/>
              <a:t>으로 인한 </a:t>
            </a:r>
            <a:r>
              <a:rPr kumimoji="1" lang="en-US" altLang="en-US" sz="1800" dirty="0"/>
              <a:t>TLB coverage </a:t>
            </a:r>
            <a:r>
              <a:rPr kumimoji="1" lang="ko-KR" altLang="en-US" sz="1800" dirty="0"/>
              <a:t>감소</a:t>
            </a:r>
            <a:endParaRPr kumimoji="1" lang="en-US" altLang="ko-KR" sz="1800" dirty="0"/>
          </a:p>
          <a:p>
            <a:pPr lvl="1"/>
            <a:r>
              <a:rPr kumimoji="1" lang="ko-KR" altLang="en-US" sz="1800" dirty="0"/>
              <a:t>빈번한 </a:t>
            </a:r>
            <a:r>
              <a:rPr kumimoji="1" lang="en-US" altLang="ko-KR" sz="1800" dirty="0"/>
              <a:t>THP compaction </a:t>
            </a:r>
            <a:r>
              <a:rPr kumimoji="1" lang="ko-KR" altLang="en-US" sz="1800" dirty="0"/>
              <a:t>유발 → 성능저하 </a:t>
            </a:r>
            <a:endParaRPr kumimoji="1" lang="en-US" altLang="ko-KR" sz="1800" dirty="0"/>
          </a:p>
          <a:p>
            <a:pPr lvl="1"/>
            <a:r>
              <a:rPr kumimoji="1" lang="en-US" altLang="en-US" sz="1800" b="1" dirty="0">
                <a:solidFill>
                  <a:schemeClr val="accent5"/>
                </a:solidFill>
              </a:rPr>
              <a:t>Less waste </a:t>
            </a:r>
            <a:r>
              <a:rPr kumimoji="1" lang="ko-KR" altLang="en-US" sz="1800" b="1" dirty="0">
                <a:solidFill>
                  <a:schemeClr val="accent5"/>
                </a:solidFill>
              </a:rPr>
              <a:t>↔</a:t>
            </a:r>
            <a:r>
              <a:rPr kumimoji="1" lang="en-US" altLang="en-US" sz="1800" b="1" dirty="0">
                <a:solidFill>
                  <a:schemeClr val="accent5"/>
                </a:solidFill>
              </a:rPr>
              <a:t> High performance trade-off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ADABA8-BAC4-4A30-BE54-C5403ABB81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994"/>
          <a:stretch/>
        </p:blipFill>
        <p:spPr>
          <a:xfrm>
            <a:off x="7343965" y="2895599"/>
            <a:ext cx="4819650" cy="348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19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Background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57645B-C38A-8341-AE49-4AE92F4AF9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kumimoji="1" lang="en-US" altLang="en-US" dirty="0"/>
                  <a:t>Cluster scheduling</a:t>
                </a:r>
              </a:p>
              <a:p>
                <a:pPr lvl="1"/>
                <a:r>
                  <a:rPr kumimoji="1" lang="en-US" altLang="en-US" sz="1800" dirty="0"/>
                  <a:t>Cluster </a:t>
                </a:r>
                <a:r>
                  <a:rPr kumimoji="1" lang="ko-KR" altLang="en-US" sz="1800" dirty="0"/>
                  <a:t>환경에서는 </a:t>
                </a:r>
                <a:r>
                  <a:rPr kumimoji="1" lang="en-US" altLang="ko-KR" sz="1800" dirty="0"/>
                  <a:t>scheduler</a:t>
                </a:r>
                <a:r>
                  <a:rPr kumimoji="1" lang="ko-KR" altLang="en-US" sz="1800" dirty="0"/>
                  <a:t>가 </a:t>
                </a:r>
                <a:r>
                  <a:rPr kumimoji="1" lang="en-US" altLang="ko-KR" sz="1800" dirty="0"/>
                  <a:t>resource(</a:t>
                </a:r>
                <a:r>
                  <a:rPr kumimoji="1" lang="en-US" altLang="ko-KR" sz="1800" dirty="0" err="1"/>
                  <a:t>cpu</a:t>
                </a:r>
                <a:r>
                  <a:rPr kumimoji="1" lang="en-US" altLang="ko-KR" sz="1800" dirty="0"/>
                  <a:t>, memory)</a:t>
                </a:r>
                <a:r>
                  <a:rPr kumimoji="1" lang="ko-KR" altLang="en-US" sz="1800" dirty="0"/>
                  <a:t>할당을 담당</a:t>
                </a:r>
                <a:endParaRPr kumimoji="1" lang="en-US" altLang="ko-KR" sz="1800" dirty="0"/>
              </a:p>
              <a:p>
                <a:pPr lvl="1"/>
                <a:r>
                  <a:rPr kumimoji="1" lang="en-US" altLang="en-US" sz="1800" dirty="0"/>
                  <a:t>Scheduler</a:t>
                </a:r>
                <a:r>
                  <a:rPr kumimoji="1" lang="ko-KR" altLang="en-US" sz="1800" dirty="0"/>
                  <a:t>는 </a:t>
                </a:r>
                <a:r>
                  <a:rPr kumimoji="1" lang="en-US" altLang="ko-KR" sz="1800" dirty="0"/>
                  <a:t>job</a:t>
                </a:r>
                <a:r>
                  <a:rPr kumimoji="1" lang="ko-KR" altLang="en-US" sz="1800" dirty="0"/>
                  <a:t>에 대해 적절한 </a:t>
                </a:r>
                <a:r>
                  <a:rPr kumimoji="1" lang="en-US" altLang="ko-KR" sz="1800" dirty="0"/>
                  <a:t>resource </a:t>
                </a:r>
                <a:r>
                  <a:rPr kumimoji="1" lang="ko-KR" altLang="en-US" sz="1800" dirty="0"/>
                  <a:t>를 결정</a:t>
                </a:r>
                <a:endParaRPr kumimoji="1" lang="en-US" alt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en-US" sz="2400" b="1" i="1" smtClean="0">
                            <a:latin typeface="Cambria Math" panose="02040503050406030204" pitchFamily="18" charset="0"/>
                          </a:rPr>
                          <m:t>𝒔𝒄𝒉𝒆𝒅𝒖𝒍𝒆</m:t>
                        </m:r>
                      </m:sub>
                    </m:sSub>
                  </m:oMath>
                </a14:m>
                <a:r>
                  <a:rPr kumimoji="1" lang="en-US" altLang="ko-KR" sz="2400" dirty="0"/>
                  <a:t> </a:t>
                </a:r>
              </a:p>
              <a:p>
                <a:pPr lvl="1"/>
                <a:r>
                  <a:rPr kumimoji="1" lang="en-US" altLang="ko-KR" sz="1600" dirty="0"/>
                  <a:t>Cluster </a:t>
                </a:r>
                <a:r>
                  <a:rPr kumimoji="1" lang="ko-KR" altLang="en-US" sz="1600" dirty="0"/>
                  <a:t>환경에서는 </a:t>
                </a:r>
                <a:r>
                  <a:rPr kumimoji="1" lang="en-US" altLang="ko-KR" sz="1600" dirty="0"/>
                  <a:t>Job</a:t>
                </a:r>
                <a:r>
                  <a:rPr kumimoji="1" lang="ko-KR" altLang="en-US" sz="1600" dirty="0"/>
                  <a:t>에서 </a:t>
                </a:r>
                <a:r>
                  <a:rPr kumimoji="1" lang="en-US" altLang="ko-KR" sz="1600" dirty="0"/>
                  <a:t>OS</a:t>
                </a:r>
                <a:r>
                  <a:rPr kumimoji="1" lang="ko-KR" altLang="en-US" sz="1600" dirty="0"/>
                  <a:t>로 반환된 메모리는 </a:t>
                </a:r>
                <a:r>
                  <a:rPr kumimoji="1" lang="en-US" altLang="ko-KR" sz="1600" dirty="0"/>
                  <a:t>scheduler</a:t>
                </a:r>
                <a:r>
                  <a:rPr kumimoji="1" lang="ko-KR" altLang="en-US" sz="1600" dirty="0"/>
                  <a:t>가 즉시 사용할 수 없음  </a:t>
                </a:r>
                <a:endParaRPr kumimoji="1" lang="en-US" altLang="ko-KR" sz="1600" dirty="0"/>
              </a:p>
              <a:p>
                <a:pPr lvl="1"/>
                <a:r>
                  <a:rPr kumimoji="1" lang="en-US" altLang="ko-KR" sz="1600" dirty="0"/>
                  <a:t>Scheduler</a:t>
                </a:r>
                <a:r>
                  <a:rPr kumimoji="1" lang="ko-KR" altLang="en-US" sz="1600" dirty="0"/>
                  <a:t>가 </a:t>
                </a:r>
                <a:r>
                  <a:rPr kumimoji="1" lang="en-US" altLang="ko-KR" sz="1600" dirty="0"/>
                  <a:t>free</a:t>
                </a:r>
                <a:r>
                  <a:rPr kumimoji="1" lang="ko-KR" altLang="en-US" sz="1600" dirty="0"/>
                  <a:t> 메모리를 인지하고 </a:t>
                </a:r>
                <a:r>
                  <a:rPr kumimoji="1" lang="en-US" altLang="ko-KR" sz="1600" dirty="0"/>
                  <a:t>job</a:t>
                </a:r>
                <a:r>
                  <a:rPr kumimoji="1" lang="ko-KR" altLang="en-US" sz="1600" dirty="0"/>
                  <a:t>에 재할당하는데 지연시간</a:t>
                </a:r>
                <a:r>
                  <a:rPr kumimoji="1" lang="en-US" altLang="en-US" sz="16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en-US" sz="16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en-US" sz="1600" b="1" i="1" smtClean="0">
                            <a:latin typeface="Cambria Math" panose="02040503050406030204" pitchFamily="18" charset="0"/>
                          </a:rPr>
                          <m:t>𝒔𝒄𝒉𝒆𝒅𝒖𝒍𝒆</m:t>
                        </m:r>
                      </m:sub>
                    </m:sSub>
                    <m:r>
                      <a:rPr kumimoji="1" lang="en-US" altLang="en-US" sz="1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1600" dirty="0"/>
                  <a:t>이 존재 </a:t>
                </a:r>
                <a:endParaRPr kumimoji="1" lang="en-US" altLang="ko-KR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en-US" sz="16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en-US" sz="1600" b="1" i="1" smtClean="0">
                            <a:latin typeface="Cambria Math" panose="02040503050406030204" pitchFamily="18" charset="0"/>
                          </a:rPr>
                          <m:t>𝒔𝒄𝒉𝒆𝒅𝒖𝒍𝒆</m:t>
                        </m:r>
                      </m:sub>
                    </m:sSub>
                  </m:oMath>
                </a14:m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이전에는 반납된 메모리 재할당 불가 </a:t>
                </a:r>
                <a:endParaRPr kumimoji="1" lang="en-US" altLang="ko-KR" sz="1600" dirty="0"/>
              </a:p>
              <a:p>
                <a:pPr lvl="1"/>
                <a:r>
                  <a:rPr kumimoji="1" lang="en-US" altLang="ko-KR" sz="1600" dirty="0"/>
                  <a:t>Resource fluctuation</a:t>
                </a:r>
                <a:r>
                  <a:rPr kumimoji="1" lang="ko-KR" altLang="en-US" sz="1600" dirty="0"/>
                  <a:t>이</a:t>
                </a:r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존재하는 </a:t>
                </a:r>
                <a:r>
                  <a:rPr kumimoji="1" lang="en-US" altLang="ko-KR" sz="1600" dirty="0"/>
                  <a:t>job</a:t>
                </a:r>
                <a:r>
                  <a:rPr kumimoji="1" lang="ko-KR" altLang="en-US" sz="1600" dirty="0"/>
                  <a:t>의 경우 메모리 재사용 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en-US" sz="16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en-US" sz="1600" b="1" i="1" smtClean="0">
                            <a:latin typeface="Cambria Math" panose="02040503050406030204" pitchFamily="18" charset="0"/>
                          </a:rPr>
                          <m:t>𝒔𝒄𝒉𝒆𝒅𝒖𝒍𝒆</m:t>
                        </m:r>
                      </m:sub>
                    </m:sSub>
                    <m:r>
                      <a:rPr kumimoji="1" lang="en-US" alt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sz="1600" i="1">
                        <a:latin typeface="Cambria Math" panose="02040503050406030204" pitchFamily="18" charset="0"/>
                      </a:rPr>
                      <m:t>이</m:t>
                    </m:r>
                    <m:r>
                      <a:rPr kumimoji="1" lang="ko-KR" altLang="en-US" sz="1600" i="1" smtClean="0">
                        <a:latin typeface="Cambria Math" panose="02040503050406030204" pitchFamily="18" charset="0"/>
                      </a:rPr>
                      <m:t>상</m:t>
                    </m:r>
                  </m:oMath>
                </a14:m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지연 발생</a:t>
                </a:r>
                <a:endParaRPr kumimoji="1" lang="en-US" altLang="ko-KR" sz="1600" dirty="0"/>
              </a:p>
              <a:p>
                <a:pPr lvl="1"/>
                <a:r>
                  <a:rPr kumimoji="1" lang="en-US" altLang="ko-KR" sz="1600" dirty="0"/>
                  <a:t>Google’s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Borg</a:t>
                </a:r>
                <a:r>
                  <a:rPr kumimoji="1" lang="ko-KR" altLang="en-US" sz="1600" dirty="0"/>
                  <a:t> </a:t>
                </a:r>
                <a:r>
                  <a:rPr kumimoji="1" lang="en-US" altLang="ko-KR" sz="1600" dirty="0"/>
                  <a:t>scheduler </a:t>
                </a:r>
                <a:r>
                  <a:rPr kumimoji="1" lang="ko-KR" altLang="en-US" sz="1600" dirty="0"/>
                  <a:t>의</a:t>
                </a:r>
                <a:r>
                  <a:rPr kumimoji="1" lang="en-US" altLang="ko-KR" sz="1600" dirty="0"/>
                  <a:t> </a:t>
                </a:r>
                <a:r>
                  <a:rPr kumimoji="1" lang="ko-KR" altLang="en-US" sz="1600" dirty="0"/>
                  <a:t>경우</a:t>
                </a:r>
                <a:r>
                  <a:rPr kumimoji="1" lang="en-US" altLang="ko-KR" sz="1600" dirty="0"/>
                  <a:t>,</a:t>
                </a:r>
                <a:r>
                  <a:rPr kumimoji="1" lang="ko-KR" altLang="en-US" sz="1600" dirty="0"/>
                  <a:t> 경험적으로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en-US" sz="16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en-US" sz="1600" b="1" i="1" smtClean="0">
                            <a:latin typeface="Cambria Math" panose="02040503050406030204" pitchFamily="18" charset="0"/>
                          </a:rPr>
                          <m:t>𝒔𝒄𝒉𝒆𝒅𝒖𝒍𝒆</m:t>
                        </m:r>
                      </m:sub>
                    </m:sSub>
                  </m:oMath>
                </a14:m>
                <a:r>
                  <a:rPr kumimoji="1" lang="en-US" altLang="ko-KR" sz="1600" dirty="0"/>
                  <a:t> = </a:t>
                </a:r>
                <a:r>
                  <a:rPr kumimoji="1" lang="en-US" altLang="ko-KR" sz="1600" i="1" dirty="0"/>
                  <a:t>5 min</a:t>
                </a:r>
                <a:r>
                  <a:rPr kumimoji="1" lang="ko-KR" altLang="en-US" sz="1600" i="1" dirty="0"/>
                  <a:t> </a:t>
                </a:r>
                <a:endParaRPr kumimoji="1" lang="en-US" altLang="ko-KR" sz="1600" i="1" dirty="0"/>
              </a:p>
              <a:p>
                <a:pPr lvl="1"/>
                <a:endParaRPr kumimoji="1" lang="en-US" altLang="ko-KR" sz="1800" dirty="0"/>
              </a:p>
              <a:p>
                <a:pPr lvl="1"/>
                <a:endParaRPr kumimoji="1" lang="en-US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57645B-C38A-8341-AE49-4AE92F4AF9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101F39-9D56-4D2B-B63F-A7813DC2F2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22" b="-577"/>
          <a:stretch/>
        </p:blipFill>
        <p:spPr>
          <a:xfrm>
            <a:off x="9013247" y="3429000"/>
            <a:ext cx="3150368" cy="2790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E55FE2-4294-49E0-A5B4-6CDF47DBD540}"/>
              </a:ext>
            </a:extLst>
          </p:cNvPr>
          <p:cNvSpPr txBox="1"/>
          <p:nvPr/>
        </p:nvSpPr>
        <p:spPr>
          <a:xfrm>
            <a:off x="5819775" y="6219825"/>
            <a:ext cx="8058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5"/>
                </a:solidFill>
              </a:rPr>
              <a:t>Abhishek Verma et. al. “Large-scale cluster management at Google with Borg”, google research 2015</a:t>
            </a:r>
            <a:endParaRPr lang="ko-KR" altLang="en-US" sz="11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479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 Better Metric for Fragmentation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en-US" dirty="0"/>
              <a:t>The goal of reporting fragmentation</a:t>
            </a:r>
          </a:p>
          <a:p>
            <a:pPr lvl="1"/>
            <a:r>
              <a:rPr kumimoji="1" lang="ko-KR" altLang="en-US" dirty="0"/>
              <a:t>할당된 메모리 중 실제 사용되지 않는 메모리를 파악</a:t>
            </a:r>
            <a:endParaRPr kumimoji="1" lang="en-US" altLang="en-US" dirty="0"/>
          </a:p>
          <a:p>
            <a:r>
              <a:rPr kumimoji="1" lang="en-US" altLang="en-US" dirty="0"/>
              <a:t>Fragmentation metric for long-running server workloads</a:t>
            </a:r>
          </a:p>
          <a:p>
            <a:pPr lvl="1"/>
            <a:r>
              <a:rPr kumimoji="1" lang="en-US" altLang="en-US" dirty="0"/>
              <a:t>Average</a:t>
            </a:r>
            <a:r>
              <a:rPr kumimoji="1" lang="ko-KR" altLang="en-US" dirty="0"/>
              <a:t> </a:t>
            </a:r>
            <a:r>
              <a:rPr kumimoji="1" lang="en-US" altLang="ko-KR" dirty="0"/>
              <a:t>fragmentation(</a:t>
            </a:r>
            <a:r>
              <a:rPr kumimoji="1" lang="ko-KR" altLang="en-US" dirty="0"/>
              <a:t>기존방식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주기적으로 특정시간동안 할당된 메모리와 실제 사용된 메모리의 평균값에 대한 차이를 계산</a:t>
            </a:r>
            <a:endParaRPr kumimoji="1" lang="en-US" altLang="ko-KR" dirty="0"/>
          </a:p>
          <a:p>
            <a:endParaRPr kumimoji="1" lang="en-US" altLang="en-US" dirty="0"/>
          </a:p>
          <a:p>
            <a:pPr lvl="1"/>
            <a:endParaRPr kumimoji="1" lang="en-US" altLang="en-US" dirty="0"/>
          </a:p>
          <a:p>
            <a:endParaRPr kumimoji="1" lang="en-US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E55FE2-4294-49E0-A5B4-6CDF47DBD540}"/>
              </a:ext>
            </a:extLst>
          </p:cNvPr>
          <p:cNvSpPr txBox="1"/>
          <p:nvPr/>
        </p:nvSpPr>
        <p:spPr>
          <a:xfrm>
            <a:off x="5819775" y="6219825"/>
            <a:ext cx="8058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5"/>
                </a:solidFill>
              </a:rPr>
              <a:t>Abhishek Verma et. al. “Large-scale cluster management at Google with Borg”, google research 2015</a:t>
            </a:r>
            <a:endParaRPr lang="ko-KR" altLang="en-US" sz="11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343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 Better Metric for Fragmentation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57645B-C38A-8341-AE49-4AE92F4AF9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kumimoji="1" lang="en-US" altLang="en-US" dirty="0"/>
                  <a:t>Shortcomings of average fragmentation</a:t>
                </a:r>
              </a:p>
              <a:p>
                <a:pPr lvl="1"/>
                <a:r>
                  <a:rPr kumimoji="1" lang="en-US" altLang="en-US" dirty="0"/>
                  <a:t>Workload</a:t>
                </a:r>
                <a:r>
                  <a:rPr kumimoji="1" lang="ko-KR" altLang="en-US" dirty="0"/>
                  <a:t> 메모리사용량이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짧은 시간</a:t>
                </a:r>
                <a:r>
                  <a:rPr kumimoji="1" lang="en-US" altLang="ko-KR" dirty="0"/>
                  <a:t>(</a:t>
                </a:r>
                <a:r>
                  <a:rPr kumimoji="1" lang="en-US" altLang="ko-KR" dirty="0" err="1"/>
                  <a:t>ms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동안 여러 번 변화하는 경우 </a:t>
                </a:r>
                <a:endParaRPr kumimoji="1" lang="en-US" altLang="ko-KR" dirty="0"/>
              </a:p>
              <a:p>
                <a:pPr lvl="1"/>
                <a:r>
                  <a:rPr kumimoji="1" lang="en-US" altLang="en-US" dirty="0"/>
                  <a:t>Average fragmentation = avg. of mapped memory- avg. of in-use memory = 1000-750 = 250MB</a:t>
                </a:r>
              </a:p>
              <a:p>
                <a:pPr lvl="1"/>
                <a:r>
                  <a:rPr kumimoji="1" lang="ko-KR" altLang="en-US" dirty="0"/>
                  <a:t>그러나 </a:t>
                </a:r>
                <a:r>
                  <a:rPr kumimoji="1" lang="ko-KR" altLang="en-US" dirty="0" err="1"/>
                  <a:t>짧은시간</a:t>
                </a:r>
                <a:r>
                  <a:rPr kumimoji="1" lang="ko-KR" altLang="en-US" dirty="0"/>
                  <a:t> 동안 사용되지 않는 메모리는  실질적으로 즉시 회수되어 사용되기 어려움</a:t>
                </a:r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Average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fragmentation</a:t>
                </a:r>
                <a:r>
                  <a:rPr kumimoji="1" lang="ko-KR" altLang="en-US" dirty="0"/>
                  <a:t>은 </a:t>
                </a:r>
                <a:r>
                  <a:rPr kumimoji="1" lang="en-US" altLang="ko-KR" dirty="0"/>
                  <a:t>over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reported</a:t>
                </a:r>
                <a:r>
                  <a:rPr kumimoji="1" lang="ko-KR" altLang="en-US" dirty="0"/>
                  <a:t> 될 수 있음</a:t>
                </a:r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Cluster </a:t>
                </a:r>
                <a:r>
                  <a:rPr kumimoji="1" lang="ko-KR" altLang="en-US" dirty="0" err="1"/>
                  <a:t>환경에는서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en-US" sz="2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en-US" sz="2000" b="1" i="1" smtClean="0">
                            <a:latin typeface="Cambria Math" panose="02040503050406030204" pitchFamily="18" charset="0"/>
                          </a:rPr>
                          <m:t>𝒔𝒄𝒉𝒆𝒅𝒖𝒍𝒆</m:t>
                        </m:r>
                      </m:sub>
                    </m:sSub>
                    <m:r>
                      <a:rPr kumimoji="1" lang="ko-KR" altLang="en-US" b="1" i="1">
                        <a:latin typeface="Cambria Math" panose="02040503050406030204" pitchFamily="18" charset="0"/>
                      </a:rPr>
                      <m:t>으</m:t>
                    </m:r>
                  </m:oMath>
                </a14:m>
                <a:r>
                  <a:rPr kumimoji="1" lang="ko-KR" altLang="en-US" dirty="0"/>
                  <a:t>로 인해 적합하지 않음 </a:t>
                </a:r>
                <a:endParaRPr kumimoji="1" lang="en-US" altLang="ko-KR" dirty="0"/>
              </a:p>
              <a:p>
                <a:pPr marL="347400" lvl="1" indent="0">
                  <a:buNone/>
                </a:pPr>
                <a:endParaRPr kumimoji="1" lang="en-US" altLang="en-US" dirty="0"/>
              </a:p>
              <a:p>
                <a:endParaRPr kumimoji="1" lang="en-US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57645B-C38A-8341-AE49-4AE92F4AF9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54506F-2EB3-4654-98D7-5AE8F007A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710" y="4048532"/>
            <a:ext cx="4473677" cy="2377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D9E239-06F5-4E2F-A337-365756A3BFE5}"/>
              </a:ext>
            </a:extLst>
          </p:cNvPr>
          <p:cNvSpPr txBox="1"/>
          <p:nvPr/>
        </p:nvSpPr>
        <p:spPr>
          <a:xfrm>
            <a:off x="9743885" y="5386541"/>
            <a:ext cx="9048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3D3D3D"/>
                </a:solidFill>
              </a:rPr>
              <a:t>(</a:t>
            </a:r>
            <a:r>
              <a:rPr lang="en-US" altLang="ko-KR" sz="1100" b="1" dirty="0" err="1">
                <a:solidFill>
                  <a:srgbClr val="3D3D3D"/>
                </a:solidFill>
              </a:rPr>
              <a:t>ms</a:t>
            </a:r>
            <a:r>
              <a:rPr lang="en-US" altLang="ko-KR" sz="1100" b="1" dirty="0">
                <a:solidFill>
                  <a:srgbClr val="3D3D3D"/>
                </a:solidFill>
              </a:rPr>
              <a:t>)</a:t>
            </a:r>
            <a:endParaRPr lang="ko-KR" altLang="en-US" sz="1100" b="1" dirty="0">
              <a:solidFill>
                <a:srgbClr val="3D3D3D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7741C91-65DB-48DF-BC8D-F303099ECC82}"/>
              </a:ext>
            </a:extLst>
          </p:cNvPr>
          <p:cNvCxnSpPr>
            <a:cxnSpLocks/>
          </p:cNvCxnSpPr>
          <p:nvPr/>
        </p:nvCxnSpPr>
        <p:spPr>
          <a:xfrm flipH="1">
            <a:off x="8974444" y="3745308"/>
            <a:ext cx="449353" cy="6064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413CF98-1C3B-4848-B7FF-4ED301B69F01}"/>
              </a:ext>
            </a:extLst>
          </p:cNvPr>
          <p:cNvCxnSpPr>
            <a:cxnSpLocks/>
          </p:cNvCxnSpPr>
          <p:nvPr/>
        </p:nvCxnSpPr>
        <p:spPr>
          <a:xfrm flipH="1">
            <a:off x="8194472" y="3696962"/>
            <a:ext cx="872006" cy="6547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1CFE634-0D4C-4E75-9600-03B48E374E82}"/>
              </a:ext>
            </a:extLst>
          </p:cNvPr>
          <p:cNvCxnSpPr>
            <a:cxnSpLocks/>
          </p:cNvCxnSpPr>
          <p:nvPr/>
        </p:nvCxnSpPr>
        <p:spPr>
          <a:xfrm>
            <a:off x="9751412" y="3696962"/>
            <a:ext cx="0" cy="6547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F9E684A-8C36-46EC-9A50-DBFC3CAF345C}"/>
              </a:ext>
            </a:extLst>
          </p:cNvPr>
          <p:cNvCxnSpPr>
            <a:cxnSpLocks/>
          </p:cNvCxnSpPr>
          <p:nvPr/>
        </p:nvCxnSpPr>
        <p:spPr>
          <a:xfrm>
            <a:off x="10242571" y="3705072"/>
            <a:ext cx="518212" cy="646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E784668-607C-4D7C-B602-00330EB03D44}"/>
              </a:ext>
            </a:extLst>
          </p:cNvPr>
          <p:cNvCxnSpPr>
            <a:cxnSpLocks/>
          </p:cNvCxnSpPr>
          <p:nvPr/>
        </p:nvCxnSpPr>
        <p:spPr>
          <a:xfrm>
            <a:off x="10843451" y="3705072"/>
            <a:ext cx="862341" cy="646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4D41F6-13D8-413D-A86D-C32472DF9D1B}"/>
              </a:ext>
            </a:extLst>
          </p:cNvPr>
          <p:cNvSpPr txBox="1"/>
          <p:nvPr/>
        </p:nvSpPr>
        <p:spPr>
          <a:xfrm>
            <a:off x="8595103" y="3295637"/>
            <a:ext cx="320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FF0000"/>
                </a:solidFill>
              </a:rPr>
              <a:t>Not actually fragmented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972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 Better Metric for Fragmentation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57645B-C38A-8341-AE49-4AE92F4AF9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kumimoji="1" lang="en-US" altLang="en-US" dirty="0"/>
                  <a:t>Realized fragmentation as a better metric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en-US" sz="1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en-US" sz="1800" b="1" i="1" smtClean="0">
                            <a:latin typeface="Cambria Math" panose="02040503050406030204" pitchFamily="18" charset="0"/>
                          </a:rPr>
                          <m:t>𝒔𝒄𝒉𝒆𝒅𝒖𝒍𝒆</m:t>
                        </m:r>
                      </m:sub>
                    </m:sSub>
                    <m:r>
                      <a:rPr kumimoji="1" lang="ko-KR" altLang="en-US" sz="1800" b="1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kumimoji="1" lang="en-US" altLang="en-US" sz="1800" dirty="0"/>
                  <a:t> </a:t>
                </a:r>
                <a:r>
                  <a:rPr kumimoji="1" lang="ko-KR" altLang="en-US" sz="1800" dirty="0"/>
                  <a:t>고려하여 실제적인 </a:t>
                </a:r>
                <a:r>
                  <a:rPr kumimoji="1" lang="en-US" altLang="ko-KR" sz="1800" dirty="0"/>
                  <a:t>fragmentation</a:t>
                </a:r>
                <a:r>
                  <a:rPr kumimoji="1" lang="ko-KR" altLang="en-US" sz="1800" dirty="0"/>
                  <a:t> 메모리를 측정</a:t>
                </a:r>
                <a:endParaRPr kumimoji="1" lang="en-US" altLang="ko-KR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en-US" sz="1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en-US" sz="1800" b="1" i="1" smtClean="0">
                            <a:latin typeface="Cambria Math" panose="02040503050406030204" pitchFamily="18" charset="0"/>
                          </a:rPr>
                          <m:t>𝒔𝒄𝒉𝒆𝒅𝒖𝒍𝒆</m:t>
                        </m:r>
                      </m:sub>
                    </m:sSub>
                  </m:oMath>
                </a14:m>
                <a:r>
                  <a:rPr kumimoji="1" lang="ko-KR" altLang="en-US" sz="1800" dirty="0"/>
                  <a:t> </a:t>
                </a:r>
                <a:r>
                  <a:rPr kumimoji="1" lang="en-US" altLang="ko-KR" sz="1800" dirty="0"/>
                  <a:t>interval </a:t>
                </a:r>
                <a:r>
                  <a:rPr kumimoji="1" lang="ko-KR" altLang="en-US" sz="1800" dirty="0"/>
                  <a:t>동안 메모리 최대 사용량을 측정 </a:t>
                </a:r>
                <a:endParaRPr kumimoji="1" lang="en-US" altLang="ko-KR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en-US" sz="1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en-US" sz="1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kumimoji="1" lang="en-US" altLang="en-US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en-US" sz="1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en-US" sz="1800" dirty="0"/>
                  <a:t> </a:t>
                </a:r>
                <a:r>
                  <a:rPr kumimoji="1" lang="en-US" altLang="ko-KR" sz="1800" dirty="0"/>
                  <a:t>interval </a:t>
                </a:r>
                <a:r>
                  <a:rPr kumimoji="1" lang="ko-KR" altLang="en-US" sz="1800" dirty="0"/>
                  <a:t>의 최대 사용량과의 차이를 계산</a:t>
                </a:r>
                <a:endParaRPr kumimoji="1" lang="en-US" altLang="ko-KR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en-US" sz="1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en-US" sz="1800" b="1" i="1" smtClean="0">
                            <a:latin typeface="Cambria Math" panose="02040503050406030204" pitchFamily="18" charset="0"/>
                          </a:rPr>
                          <m:t>𝒔𝒄𝒉𝒆𝒅𝒖𝒍𝒆</m:t>
                        </m:r>
                      </m:sub>
                    </m:sSub>
                  </m:oMath>
                </a14:m>
                <a:r>
                  <a:rPr kumimoji="1" lang="en-US" altLang="en-US" sz="1800" dirty="0"/>
                  <a:t> </a:t>
                </a:r>
                <a:r>
                  <a:rPr kumimoji="1" lang="en-US" altLang="ko-KR" sz="1800" dirty="0"/>
                  <a:t>interval </a:t>
                </a:r>
                <a:r>
                  <a:rPr kumimoji="1" lang="ko-KR" altLang="en-US" sz="1800" dirty="0"/>
                  <a:t>내 해제되는 메모리는 측정하지 않음 </a:t>
                </a:r>
                <a:endParaRPr kumimoji="1" lang="en-US" altLang="en-US" sz="1800" dirty="0"/>
              </a:p>
              <a:p>
                <a:pPr lvl="1"/>
                <a:r>
                  <a:rPr kumimoji="1" lang="en-US" altLang="en-US" sz="1800" dirty="0"/>
                  <a:t>Fluctuation </a:t>
                </a:r>
                <a:r>
                  <a:rPr kumimoji="1" lang="ko-KR" altLang="en-US" sz="1800" dirty="0"/>
                  <a:t>으로 발생하는 메모리 사용량 필터링</a:t>
                </a:r>
                <a:endParaRPr kumimoji="1" lang="en-US" altLang="en-US" sz="1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57645B-C38A-8341-AE49-4AE92F4AF9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4FDA46-AFF5-411A-9BDE-E9A3CB0224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32" b="2022"/>
          <a:stretch/>
        </p:blipFill>
        <p:spPr>
          <a:xfrm>
            <a:off x="7133002" y="2251996"/>
            <a:ext cx="5021088" cy="41773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FEBD488-EC38-43A2-B7C0-5F9E9A600BD5}"/>
              </a:ext>
            </a:extLst>
          </p:cNvPr>
          <p:cNvCxnSpPr>
            <a:cxnSpLocks/>
          </p:cNvCxnSpPr>
          <p:nvPr/>
        </p:nvCxnSpPr>
        <p:spPr>
          <a:xfrm flipH="1">
            <a:off x="8296275" y="1891887"/>
            <a:ext cx="114300" cy="59236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8849AF-19D9-4372-BFF6-77DD5B85EF69}"/>
              </a:ext>
            </a:extLst>
          </p:cNvPr>
          <p:cNvSpPr txBox="1"/>
          <p:nvPr/>
        </p:nvSpPr>
        <p:spPr>
          <a:xfrm>
            <a:off x="7809170" y="1588248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</a:rPr>
              <a:t>Mapped</a:t>
            </a:r>
            <a:r>
              <a:rPr lang="ko-KR" altLang="en-US" sz="1400" b="1" dirty="0">
                <a:solidFill>
                  <a:schemeClr val="tx2"/>
                </a:solidFill>
              </a:rPr>
              <a:t> </a:t>
            </a:r>
            <a:r>
              <a:rPr lang="en-US" altLang="ko-KR" sz="1400" b="1" dirty="0">
                <a:solidFill>
                  <a:schemeClr val="tx2"/>
                </a:solidFill>
              </a:rPr>
              <a:t>memory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F8525B6-4041-4A24-B6AC-8F56B3BFBC89}"/>
              </a:ext>
            </a:extLst>
          </p:cNvPr>
          <p:cNvCxnSpPr>
            <a:cxnSpLocks/>
          </p:cNvCxnSpPr>
          <p:nvPr/>
        </p:nvCxnSpPr>
        <p:spPr>
          <a:xfrm flipH="1">
            <a:off x="8793948" y="2339974"/>
            <a:ext cx="310086" cy="635947"/>
          </a:xfrm>
          <a:prstGeom prst="straightConnector1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D94CE3-8ECD-41DA-A0A9-D1A4E6B8FDFD}"/>
              </a:ext>
            </a:extLst>
          </p:cNvPr>
          <p:cNvSpPr txBox="1"/>
          <p:nvPr/>
        </p:nvSpPr>
        <p:spPr>
          <a:xfrm>
            <a:off x="8458200" y="2009215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In-use</a:t>
            </a:r>
            <a:r>
              <a:rPr lang="ko-KR" altLang="en-US" sz="14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memory</a:t>
            </a:r>
            <a:endParaRPr lang="ko-KR" altLang="en-US" sz="14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E1C9288-F3BF-4FD0-9724-1A95BB48001F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8994163" y="2011805"/>
            <a:ext cx="1535596" cy="9031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1E69CB4-D304-4F75-8368-5094547DDEDC}"/>
              </a:ext>
            </a:extLst>
          </p:cNvPr>
          <p:cNvSpPr txBox="1"/>
          <p:nvPr/>
        </p:nvSpPr>
        <p:spPr>
          <a:xfrm>
            <a:off x="9513294" y="1704028"/>
            <a:ext cx="2032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Average fragmentation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85ECE05-A775-49ED-ABA2-4C72FCE9AD70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9104034" y="4188290"/>
            <a:ext cx="427853" cy="259884"/>
          </a:xfrm>
          <a:prstGeom prst="straightConnector1">
            <a:avLst/>
          </a:prstGeom>
          <a:ln w="19050">
            <a:solidFill>
              <a:srgbClr val="0081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6A7D539-D3CB-4588-A1E3-978B5C05CCB7}"/>
              </a:ext>
            </a:extLst>
          </p:cNvPr>
          <p:cNvSpPr txBox="1"/>
          <p:nvPr/>
        </p:nvSpPr>
        <p:spPr>
          <a:xfrm>
            <a:off x="8645266" y="3911291"/>
            <a:ext cx="1773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7F00"/>
                </a:solidFill>
              </a:rPr>
              <a:t>Realized fragmentation</a:t>
            </a:r>
            <a:endParaRPr lang="ko-KR" altLang="en-US" sz="1200" b="1" dirty="0">
              <a:solidFill>
                <a:srgbClr val="007F00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2F542DA-146E-4D4A-A9DD-871F7B65D051}"/>
              </a:ext>
            </a:extLst>
          </p:cNvPr>
          <p:cNvCxnSpPr>
            <a:cxnSpLocks/>
          </p:cNvCxnSpPr>
          <p:nvPr/>
        </p:nvCxnSpPr>
        <p:spPr>
          <a:xfrm flipH="1">
            <a:off x="6742977" y="4120857"/>
            <a:ext cx="143899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9496A3-38C8-473F-AA6D-E96F7896B86F}"/>
                  </a:ext>
                </a:extLst>
              </p:cNvPr>
              <p:cNvSpPr txBox="1"/>
              <p:nvPr/>
            </p:nvSpPr>
            <p:spPr>
              <a:xfrm>
                <a:off x="5678124" y="5236664"/>
                <a:ext cx="1715470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en-US" sz="1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en-US" sz="1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en-US" sz="18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𝒔𝒄𝒉𝒆𝒅𝒖𝒍𝒆</m:t>
                        </m:r>
                      </m:sub>
                    </m:sSub>
                  </m:oMath>
                </a14:m>
                <a:r>
                  <a:rPr lang="ko-KR" altLang="en-US" sz="1400" b="1" dirty="0">
                    <a:solidFill>
                      <a:schemeClr val="tx2"/>
                    </a:solidFill>
                  </a:rPr>
                  <a:t> </a:t>
                </a:r>
                <a:r>
                  <a:rPr lang="en-US" altLang="ko-KR" sz="1400" b="1" dirty="0">
                    <a:solidFill>
                      <a:schemeClr val="tx2"/>
                    </a:solidFill>
                  </a:rPr>
                  <a:t>= 1min.</a:t>
                </a:r>
                <a:endParaRPr lang="ko-KR" altLang="en-US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9496A3-38C8-473F-AA6D-E96F7896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124" y="5236664"/>
                <a:ext cx="1715470" cy="362984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78B5A8C-D2A4-4E80-BD2E-5ABB24F9CCAE}"/>
              </a:ext>
            </a:extLst>
          </p:cNvPr>
          <p:cNvCxnSpPr>
            <a:cxnSpLocks/>
          </p:cNvCxnSpPr>
          <p:nvPr/>
        </p:nvCxnSpPr>
        <p:spPr>
          <a:xfrm flipH="1">
            <a:off x="6742977" y="4391892"/>
            <a:ext cx="170944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9C34481-F567-4AA8-ACF6-A7B1E6AAE058}"/>
              </a:ext>
            </a:extLst>
          </p:cNvPr>
          <p:cNvCxnSpPr>
            <a:cxnSpLocks/>
          </p:cNvCxnSpPr>
          <p:nvPr/>
        </p:nvCxnSpPr>
        <p:spPr>
          <a:xfrm flipH="1">
            <a:off x="8455595" y="4381500"/>
            <a:ext cx="2605" cy="88027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8AE9CC4-2BEA-447E-AACA-2C791E5D9B33}"/>
              </a:ext>
            </a:extLst>
          </p:cNvPr>
          <p:cNvCxnSpPr>
            <a:cxnSpLocks/>
          </p:cNvCxnSpPr>
          <p:nvPr/>
        </p:nvCxnSpPr>
        <p:spPr>
          <a:xfrm>
            <a:off x="8005923" y="4120857"/>
            <a:ext cx="0" cy="113884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4FFF53-8294-4FD6-B130-82C9CC8FDB9F}"/>
                  </a:ext>
                </a:extLst>
              </p:cNvPr>
              <p:cNvSpPr txBox="1"/>
              <p:nvPr/>
            </p:nvSpPr>
            <p:spPr>
              <a:xfrm>
                <a:off x="6086475" y="3960339"/>
                <a:ext cx="753155" cy="302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en-US" sz="14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en-US" sz="14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en-US" sz="14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100" b="1" dirty="0">
                    <a:solidFill>
                      <a:schemeClr val="tx2"/>
                    </a:solidFill>
                  </a:rPr>
                  <a:t> </a:t>
                </a:r>
                <a:r>
                  <a:rPr lang="en-US" altLang="ko-KR" sz="1100" b="1" dirty="0">
                    <a:solidFill>
                      <a:schemeClr val="tx2"/>
                    </a:solidFill>
                  </a:rPr>
                  <a:t>peak</a:t>
                </a:r>
                <a:r>
                  <a:rPr lang="ko-KR" altLang="en-US" sz="1100" b="1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4FFF53-8294-4FD6-B130-82C9CC8FD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475" y="3960339"/>
                <a:ext cx="753155" cy="302840"/>
              </a:xfrm>
              <a:prstGeom prst="rect">
                <a:avLst/>
              </a:prstGeom>
              <a:blipFill>
                <a:blip r:embed="rId6"/>
                <a:stretch>
                  <a:fillRect b="-122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CC58841-9A47-4799-BB34-040DB7719FA9}"/>
                  </a:ext>
                </a:extLst>
              </p:cNvPr>
              <p:cNvSpPr txBox="1"/>
              <p:nvPr/>
            </p:nvSpPr>
            <p:spPr>
              <a:xfrm>
                <a:off x="6097017" y="4210971"/>
                <a:ext cx="753155" cy="302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en-US" sz="14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en-US" sz="14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en-US" sz="14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ko-KR" altLang="en-US" sz="1100" b="1" dirty="0">
                    <a:solidFill>
                      <a:schemeClr val="tx2"/>
                    </a:solidFill>
                  </a:rPr>
                  <a:t> </a:t>
                </a:r>
                <a:r>
                  <a:rPr lang="en-US" altLang="ko-KR" sz="1100" b="1" dirty="0">
                    <a:solidFill>
                      <a:schemeClr val="tx2"/>
                    </a:solidFill>
                  </a:rPr>
                  <a:t>peak</a:t>
                </a:r>
                <a:r>
                  <a:rPr lang="ko-KR" altLang="en-US" sz="1100" b="1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CC58841-9A47-4799-BB34-040DB7719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017" y="4210971"/>
                <a:ext cx="753155" cy="302840"/>
              </a:xfrm>
              <a:prstGeom prst="rect">
                <a:avLst/>
              </a:prstGeom>
              <a:blipFill>
                <a:blip r:embed="rId7"/>
                <a:stretch>
                  <a:fillRect b="-122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B98710B-BF33-4404-B0BB-215D7A6C2C04}"/>
              </a:ext>
            </a:extLst>
          </p:cNvPr>
          <p:cNvCxnSpPr>
            <a:cxnSpLocks/>
          </p:cNvCxnSpPr>
          <p:nvPr/>
        </p:nvCxnSpPr>
        <p:spPr>
          <a:xfrm flipH="1">
            <a:off x="6476277" y="3968457"/>
            <a:ext cx="143899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09519DF-38A6-4CD7-B52F-A05FC3A1D3EE}"/>
                  </a:ext>
                </a:extLst>
              </p:cNvPr>
              <p:cNvSpPr txBox="1"/>
              <p:nvPr/>
            </p:nvSpPr>
            <p:spPr>
              <a:xfrm>
                <a:off x="5814188" y="3755732"/>
                <a:ext cx="753155" cy="302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en-US" sz="14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en-US" sz="14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en-US" sz="14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1100" b="1" dirty="0">
                    <a:solidFill>
                      <a:schemeClr val="tx2"/>
                    </a:solidFill>
                  </a:rPr>
                  <a:t> </a:t>
                </a:r>
                <a:r>
                  <a:rPr lang="en-US" altLang="ko-KR" sz="1100" b="1" dirty="0">
                    <a:solidFill>
                      <a:schemeClr val="tx2"/>
                    </a:solidFill>
                  </a:rPr>
                  <a:t>peak</a:t>
                </a:r>
                <a:r>
                  <a:rPr lang="ko-KR" altLang="en-US" sz="1100" b="1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09519DF-38A6-4CD7-B52F-A05FC3A1D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188" y="3755732"/>
                <a:ext cx="753155" cy="302840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C6123E8-B2D0-4305-A25E-0094D2027337}"/>
                  </a:ext>
                </a:extLst>
              </p:cNvPr>
              <p:cNvSpPr txBox="1"/>
              <p:nvPr/>
            </p:nvSpPr>
            <p:spPr>
              <a:xfrm>
                <a:off x="7454990" y="4867285"/>
                <a:ext cx="7627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en-US" sz="105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en-US" sz="105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kumimoji="1" lang="en-US" altLang="en-US" sz="105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𝒔𝒄𝒉𝒆𝒅𝒖𝒍𝒆</m:t>
                          </m:r>
                        </m:sub>
                      </m:sSub>
                    </m:oMath>
                  </m:oMathPara>
                </a14:m>
                <a:endParaRPr lang="ko-KR" altLang="en-US" sz="1200" b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C6123E8-B2D0-4305-A25E-0094D2027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990" y="4867285"/>
                <a:ext cx="762773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820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Realized</a:t>
            </a:r>
            <a:r>
              <a:rPr kumimoji="1" lang="ko-KR" altLang="en-US" dirty="0"/>
              <a:t> </a:t>
            </a:r>
            <a:r>
              <a:rPr kumimoji="1" lang="en-US" altLang="ko-KR" dirty="0"/>
              <a:t>fragmentation in production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57645B-C38A-8341-AE49-4AE92F4AF9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kumimoji="1" lang="en-US" altLang="en-US" sz="2200" dirty="0"/>
                  <a:t>Google-Wide Profiling</a:t>
                </a:r>
                <a:r>
                  <a:rPr kumimoji="1" lang="ko-KR" altLang="en-US" sz="2200" dirty="0"/>
                  <a:t>을 사용하여 하루동안 여러가지 </a:t>
                </a:r>
                <a:r>
                  <a:rPr kumimoji="1" lang="en-US" altLang="ko-KR" sz="2200" dirty="0"/>
                  <a:t>workload</a:t>
                </a:r>
                <a:r>
                  <a:rPr kumimoji="1" lang="ko-KR" altLang="en-US" sz="2200" dirty="0"/>
                  <a:t>들의 </a:t>
                </a:r>
                <a:r>
                  <a:rPr kumimoji="1" lang="en-US" altLang="ko-KR" sz="2200" dirty="0"/>
                  <a:t>fragmentation</a:t>
                </a:r>
                <a:r>
                  <a:rPr kumimoji="1" lang="ko-KR" altLang="en-US" sz="2200" dirty="0"/>
                  <a:t>을</a:t>
                </a:r>
                <a:r>
                  <a:rPr kumimoji="1" lang="en-US" altLang="ko-KR" sz="2200" dirty="0"/>
                  <a:t> </a:t>
                </a:r>
                <a:r>
                  <a:rPr kumimoji="1" lang="ko-KR" altLang="en-US" sz="2200" dirty="0"/>
                  <a:t>측정</a:t>
                </a:r>
                <a:endParaRPr kumimoji="1" lang="en-US" altLang="ko-KR" sz="2200" dirty="0"/>
              </a:p>
              <a:p>
                <a:pPr lvl="1"/>
                <a:r>
                  <a:rPr kumimoji="1" lang="en-US" altLang="ko-KR" dirty="0" err="1"/>
                  <a:t>TCmalloc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사용</a:t>
                </a:r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en-US" sz="1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en-US" sz="1800" b="1" i="1" smtClean="0">
                            <a:latin typeface="Cambria Math" panose="02040503050406030204" pitchFamily="18" charset="0"/>
                          </a:rPr>
                          <m:t>𝒔𝒄𝒉𝒆𝒅𝒖𝒍𝒆</m:t>
                        </m:r>
                      </m:sub>
                    </m:sSub>
                  </m:oMath>
                </a14:m>
                <a:r>
                  <a:rPr kumimoji="1" lang="en-US" altLang="en-US" sz="1800" dirty="0"/>
                  <a:t> = 5min</a:t>
                </a:r>
              </a:p>
              <a:p>
                <a:pPr lvl="1"/>
                <a:r>
                  <a:rPr kumimoji="1" lang="en-US" altLang="en-US" sz="1800" dirty="0"/>
                  <a:t>Realized</a:t>
                </a:r>
                <a:r>
                  <a:rPr kumimoji="1" lang="ko-KR" altLang="en-US" sz="1800" dirty="0"/>
                  <a:t> </a:t>
                </a:r>
                <a:r>
                  <a:rPr kumimoji="1" lang="en-US" altLang="ko-KR" sz="1800" dirty="0"/>
                  <a:t>fragmentation: </a:t>
                </a:r>
                <a:r>
                  <a:rPr kumimoji="1" lang="ko-KR" altLang="en-US" sz="1800" dirty="0"/>
                  <a:t>전체 </a:t>
                </a:r>
                <a:r>
                  <a:rPr kumimoji="1" lang="en-US" altLang="ko-KR" sz="1800" dirty="0"/>
                  <a:t>workloads </a:t>
                </a:r>
                <a:r>
                  <a:rPr kumimoji="1" lang="ko-KR" altLang="en-US" sz="1800" dirty="0"/>
                  <a:t>중 </a:t>
                </a:r>
                <a:r>
                  <a:rPr kumimoji="1" lang="en-US" altLang="ko-KR" sz="1800" dirty="0"/>
                  <a:t>90% </a:t>
                </a:r>
                <a:r>
                  <a:rPr kumimoji="1" lang="ko-KR" altLang="en-US" sz="1800" dirty="0"/>
                  <a:t>가 </a:t>
                </a:r>
                <a:r>
                  <a:rPr kumimoji="1" lang="en-US" altLang="ko-KR" sz="1800" dirty="0"/>
                  <a:t>fragmentation </a:t>
                </a:r>
                <a:r>
                  <a:rPr kumimoji="1" lang="ko-KR" altLang="en-US" sz="1800" dirty="0"/>
                  <a:t>이</a:t>
                </a:r>
                <a:r>
                  <a:rPr kumimoji="1" lang="en-US" altLang="ko-KR" sz="1800" dirty="0"/>
                  <a:t> </a:t>
                </a:r>
                <a:r>
                  <a:rPr kumimoji="1" lang="ko-KR" altLang="en-US" sz="1800" dirty="0"/>
                  <a:t>발생하지</a:t>
                </a:r>
                <a:r>
                  <a:rPr kumimoji="1" lang="en-US" altLang="ko-KR" sz="1800" dirty="0"/>
                  <a:t> </a:t>
                </a:r>
                <a:r>
                  <a:rPr kumimoji="1" lang="ko-KR" altLang="en-US" sz="1800" dirty="0"/>
                  <a:t>않는다고 판단 </a:t>
                </a:r>
                <a:endParaRPr kumimoji="1" lang="en-US" altLang="ko-KR" sz="1800" dirty="0"/>
              </a:p>
              <a:p>
                <a:pPr lvl="1"/>
                <a:r>
                  <a:rPr kumimoji="1" lang="en-US" altLang="en-US" sz="1800" dirty="0"/>
                  <a:t>Average</a:t>
                </a:r>
                <a:r>
                  <a:rPr kumimoji="1" lang="ko-KR" altLang="en-US" sz="1800" dirty="0"/>
                  <a:t> </a:t>
                </a:r>
                <a:r>
                  <a:rPr kumimoji="1" lang="en-US" altLang="ko-KR" sz="1800" dirty="0"/>
                  <a:t>fragmentation: </a:t>
                </a:r>
                <a:r>
                  <a:rPr kumimoji="1" lang="ko-KR" altLang="en-US" sz="1800" dirty="0"/>
                  <a:t>전체 </a:t>
                </a:r>
                <a:r>
                  <a:rPr kumimoji="1" lang="en-US" altLang="ko-KR" sz="1800" dirty="0"/>
                  <a:t>workloads </a:t>
                </a:r>
                <a:r>
                  <a:rPr kumimoji="1" lang="ko-KR" altLang="en-US" sz="1800" dirty="0"/>
                  <a:t>중 </a:t>
                </a:r>
                <a:r>
                  <a:rPr kumimoji="1" lang="en-US" altLang="ko-KR" sz="1800" dirty="0"/>
                  <a:t>90%</a:t>
                </a:r>
                <a:r>
                  <a:rPr kumimoji="1" lang="ko-KR" altLang="en-US" sz="1800" dirty="0"/>
                  <a:t>까지 </a:t>
                </a:r>
                <a:r>
                  <a:rPr kumimoji="1" lang="en-US" altLang="ko-KR" sz="1800" dirty="0"/>
                  <a:t>0~20% fragmentation </a:t>
                </a:r>
                <a:r>
                  <a:rPr kumimoji="1" lang="ko-KR" altLang="en-US" sz="1800" dirty="0"/>
                  <a:t>발생</a:t>
                </a:r>
                <a:endParaRPr kumimoji="1" lang="en-US" altLang="ko-KR" sz="1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57645B-C38A-8341-AE49-4AE92F4AF9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7C550D-763D-4D00-97B2-C5FF39FF9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3429000"/>
            <a:ext cx="5562600" cy="2974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67754-6146-4406-955A-221452856FBB}"/>
              </a:ext>
            </a:extLst>
          </p:cNvPr>
          <p:cNvSpPr txBox="1"/>
          <p:nvPr/>
        </p:nvSpPr>
        <p:spPr>
          <a:xfrm rot="16200000">
            <a:off x="5556871" y="4500040"/>
            <a:ext cx="214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Workloads distribution</a:t>
            </a:r>
            <a:endParaRPr lang="ko-KR" altLang="en-US" sz="14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0EF1841-87C6-43C8-9A11-70B53C28D20B}"/>
              </a:ext>
            </a:extLst>
          </p:cNvPr>
          <p:cNvCxnSpPr>
            <a:cxnSpLocks/>
          </p:cNvCxnSpPr>
          <p:nvPr/>
        </p:nvCxnSpPr>
        <p:spPr>
          <a:xfrm>
            <a:off x="7025640" y="3987794"/>
            <a:ext cx="33528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5CF6362-CE9A-4EF8-ADBA-4365EF93EFB2}"/>
              </a:ext>
            </a:extLst>
          </p:cNvPr>
          <p:cNvSpPr txBox="1"/>
          <p:nvPr/>
        </p:nvSpPr>
        <p:spPr>
          <a:xfrm flipH="1">
            <a:off x="10372310" y="3818517"/>
            <a:ext cx="655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0.90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62993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2000" dirty="0"/>
              <a:t>DRAM price is going cheaper</a:t>
            </a:r>
          </a:p>
          <a:p>
            <a:pPr lvl="1"/>
            <a:r>
              <a:rPr kumimoji="1" lang="en-US" altLang="en-US" sz="1800" dirty="0"/>
              <a:t>2000: 1000$ / GB</a:t>
            </a:r>
          </a:p>
          <a:p>
            <a:pPr lvl="1"/>
            <a:r>
              <a:rPr kumimoji="1" lang="en-US" altLang="en-US" sz="1800" dirty="0"/>
              <a:t>2010: 10% / GB</a:t>
            </a:r>
            <a:endParaRPr lang="en-US" altLang="ko-KR" sz="1800" dirty="0"/>
          </a:p>
          <a:p>
            <a:r>
              <a:rPr kumimoji="1" lang="en-US" altLang="en-US" sz="2000" dirty="0"/>
              <a:t>Many server have more DRAM capacity</a:t>
            </a:r>
          </a:p>
          <a:p>
            <a:endParaRPr kumimoji="1" lang="en-US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F6A6BD-5D45-4861-9A36-885B84442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015" y="3873303"/>
            <a:ext cx="5562600" cy="23960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104D3F-56D3-499E-847A-E0C8BB87150D}"/>
              </a:ext>
            </a:extLst>
          </p:cNvPr>
          <p:cNvSpPr txBox="1"/>
          <p:nvPr/>
        </p:nvSpPr>
        <p:spPr>
          <a:xfrm>
            <a:off x="6713874" y="6134101"/>
            <a:ext cx="50064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5"/>
                </a:solidFill>
              </a:rPr>
              <a:t>https://semiengineering.com/high-performance-memory-at-low-cost-per-bit/</a:t>
            </a:r>
            <a:endParaRPr lang="ko-KR" altLang="en-US" sz="1100" dirty="0">
              <a:solidFill>
                <a:schemeClr val="accent5"/>
              </a:solidFill>
            </a:endParaRPr>
          </a:p>
        </p:txBody>
      </p:sp>
      <p:pic>
        <p:nvPicPr>
          <p:cNvPr id="11" name="그림 10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3A46F800-8099-420F-BBEF-4FF06A540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3807353"/>
            <a:ext cx="3414712" cy="22657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5C953F-FAFF-4D0A-B1D8-2E3472BAD82C}"/>
              </a:ext>
            </a:extLst>
          </p:cNvPr>
          <p:cNvSpPr txBox="1"/>
          <p:nvPr/>
        </p:nvSpPr>
        <p:spPr>
          <a:xfrm>
            <a:off x="1809750" y="6134101"/>
            <a:ext cx="2574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5"/>
                </a:solidFill>
              </a:rPr>
              <a:t>https://www.pngaaa.com/detail/2873396</a:t>
            </a:r>
            <a:endParaRPr lang="ko-KR" altLang="en-US" sz="1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17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Adaptive Huge Page Release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en-US" sz="2200" dirty="0" err="1"/>
              <a:t>TCmalloc</a:t>
            </a:r>
            <a:r>
              <a:rPr kumimoji="1" lang="ko-KR" altLang="en-US" sz="2200" dirty="0"/>
              <a:t>의 </a:t>
            </a:r>
            <a:r>
              <a:rPr kumimoji="1" lang="en-US" altLang="ko-KR" sz="2200" dirty="0"/>
              <a:t>release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rate</a:t>
            </a:r>
            <a:r>
              <a:rPr kumimoji="1" lang="ko-KR" altLang="en-US" sz="2200" dirty="0"/>
              <a:t>은 정적인 값으로 설정 </a:t>
            </a:r>
            <a:endParaRPr kumimoji="1" lang="en-US" altLang="ko-KR" sz="2200" dirty="0"/>
          </a:p>
          <a:p>
            <a:pPr lvl="1"/>
            <a:r>
              <a:rPr kumimoji="1" lang="en-US" altLang="en-US" sz="1800" dirty="0"/>
              <a:t>Default release rate: 1MB/s</a:t>
            </a:r>
            <a:endParaRPr kumimoji="1" lang="en-US" altLang="ko-KR" sz="1800" dirty="0"/>
          </a:p>
          <a:p>
            <a:r>
              <a:rPr kumimoji="1" lang="en-US" altLang="ko-KR" sz="2200" dirty="0"/>
              <a:t>Low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release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rate:</a:t>
            </a:r>
            <a:r>
              <a:rPr kumimoji="1" lang="ko-KR" altLang="en-US" sz="2200" dirty="0"/>
              <a:t> ↑</a:t>
            </a:r>
            <a:r>
              <a:rPr kumimoji="1" lang="en-US" altLang="ko-KR" sz="2200" dirty="0"/>
              <a:t> fragmentation</a:t>
            </a:r>
          </a:p>
          <a:p>
            <a:r>
              <a:rPr kumimoji="1" lang="en-US" altLang="ko-KR" sz="2200" dirty="0"/>
              <a:t>High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release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rate: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breaking huge table, </a:t>
            </a:r>
            <a:r>
              <a:rPr kumimoji="1" lang="ko-KR" altLang="en-US" sz="2200" dirty="0"/>
              <a:t>↓ </a:t>
            </a:r>
            <a:r>
              <a:rPr kumimoji="1" lang="en-US" altLang="ko-KR" sz="2200" dirty="0"/>
              <a:t>TLB coverage,  </a:t>
            </a:r>
            <a:r>
              <a:rPr kumimoji="1" lang="ko-KR" altLang="en-US" sz="2200" dirty="0"/>
              <a:t>↑ </a:t>
            </a:r>
            <a:r>
              <a:rPr kumimoji="1" lang="en-US" altLang="ko-KR" sz="2200" dirty="0"/>
              <a:t>performance overhead</a:t>
            </a:r>
          </a:p>
          <a:p>
            <a:r>
              <a:rPr kumimoji="1" lang="en-US" altLang="ko-KR" sz="2200" dirty="0"/>
              <a:t>How to determine optimal release rate?</a:t>
            </a:r>
          </a:p>
          <a:p>
            <a:pPr lvl="1"/>
            <a:r>
              <a:rPr kumimoji="1" lang="ko-KR" altLang="en-US" sz="1800" dirty="0"/>
              <a:t>메모리 사용량을 예측하여 해제 용량을 동적으로 결정 </a:t>
            </a:r>
            <a:endParaRPr kumimoji="1" lang="en-US" altLang="ko-KR" sz="1800" dirty="0"/>
          </a:p>
          <a:p>
            <a:pPr lvl="1"/>
            <a:r>
              <a:rPr kumimoji="1" lang="en-US" altLang="ko-KR" sz="1800" dirty="0"/>
              <a:t>Last time interval(</a:t>
            </a:r>
            <a:r>
              <a:rPr kumimoji="1" lang="ko-KR" altLang="ko-KR" sz="1800" dirty="0" err="1"/>
              <a:t>Δ</a:t>
            </a:r>
            <a:r>
              <a:rPr kumimoji="1" lang="en-US" altLang="ko-KR" sz="1800" dirty="0"/>
              <a:t>)</a:t>
            </a:r>
            <a:r>
              <a:rPr kumimoji="1" lang="ko-KR" altLang="en-US" sz="1800" dirty="0"/>
              <a:t>에서 사용된 메모리 사용량으로 다음 </a:t>
            </a:r>
            <a:r>
              <a:rPr kumimoji="1" lang="en-US" altLang="ko-KR" sz="1800" dirty="0"/>
              <a:t>time interval(</a:t>
            </a:r>
            <a:r>
              <a:rPr kumimoji="1" lang="ko-KR" altLang="ko-KR" sz="1800" dirty="0" err="1"/>
              <a:t>Δ</a:t>
            </a:r>
            <a:r>
              <a:rPr kumimoji="1" lang="en-US" altLang="ko-KR" sz="1800" dirty="0"/>
              <a:t>)</a:t>
            </a:r>
            <a:r>
              <a:rPr kumimoji="1" lang="ko-KR" altLang="en-US" sz="1800" dirty="0"/>
              <a:t>의 </a:t>
            </a:r>
            <a:r>
              <a:rPr kumimoji="1" lang="en-US" altLang="ko-KR" sz="1800" dirty="0"/>
              <a:t>release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rate</a:t>
            </a:r>
            <a:r>
              <a:rPr kumimoji="1" lang="ko-KR" altLang="en-US" sz="1800" dirty="0"/>
              <a:t>를 결정 </a:t>
            </a:r>
            <a:endParaRPr kumimoji="1" lang="en-US" altLang="ko-KR" sz="1800" dirty="0"/>
          </a:p>
          <a:p>
            <a:endParaRPr kumimoji="1" lang="en-US" altLang="ko-KR" sz="2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8689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Adaptive Huge Page Release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57645B-C38A-8341-AE49-4AE92F4AF9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kumimoji="1" lang="en-US" altLang="ko-KR" sz="2200" dirty="0"/>
                  <a:t>Adaptive release policy</a:t>
                </a:r>
              </a:p>
              <a:p>
                <a:pPr lvl="1"/>
                <a:r>
                  <a:rPr kumimoji="1" lang="ko-KR" altLang="en-US" sz="1800" dirty="0"/>
                  <a:t>이전 </a:t>
                </a:r>
                <a14:m>
                  <m:oMath xmlns:m="http://schemas.openxmlformats.org/officeDocument/2006/math"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</a:rPr>
                      <m:t>𝑖𝑛𝑡𝑒𝑟𝑣𝑎𝑙</m:t>
                    </m:r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1" lang="ko-KR" altLang="ko-KR" sz="1800" dirty="0"/>
                          <m:t>Δ</m:t>
                        </m:r>
                      </m:e>
                      <m:sub/>
                    </m:sSub>
                  </m:oMath>
                </a14:m>
                <a:r>
                  <a:rPr kumimoji="1" lang="ko-KR" altLang="en-US" sz="1800" dirty="0"/>
                  <a:t>의 최대 사용량을 기준으로 현재 </a:t>
                </a:r>
                <a:r>
                  <a:rPr kumimoji="1" lang="en-US" altLang="ko-KR" sz="1800" dirty="0" err="1"/>
                  <a:t>subrelease</a:t>
                </a:r>
                <a:r>
                  <a:rPr kumimoji="1" lang="ko-KR" altLang="en-US" sz="1800" dirty="0"/>
                  <a:t>될 메모리 크기를 결정 </a:t>
                </a:r>
                <a:endParaRPr kumimoji="1" lang="en-US" altLang="ko-KR" sz="1800" dirty="0"/>
              </a:p>
              <a:p>
                <a:pPr lvl="1"/>
                <a:r>
                  <a:rPr kumimoji="1" lang="en-US" altLang="ko-KR" dirty="0"/>
                  <a:t>Release rate(1MB/s)</a:t>
                </a:r>
                <a:r>
                  <a:rPr kumimoji="1" lang="ko-KR" altLang="en-US" dirty="0"/>
                  <a:t>에 의해 </a:t>
                </a:r>
                <a:r>
                  <a:rPr kumimoji="1" lang="en-US" altLang="ko-KR" dirty="0" err="1"/>
                  <a:t>subrelease</a:t>
                </a:r>
                <a:r>
                  <a:rPr kumimoji="1" lang="ko-KR" altLang="en-US" dirty="0"/>
                  <a:t>가 동작할 때 마다 계산됨 </a:t>
                </a:r>
                <a:endParaRPr kumimoji="1" lang="en-US" altLang="ko-KR" dirty="0"/>
              </a:p>
              <a:p>
                <a:pPr lvl="1"/>
                <a:r>
                  <a:rPr kumimoji="1" lang="en-US" altLang="ko-KR" sz="1800" b="1" i="1" dirty="0"/>
                  <a:t>R</a:t>
                </a:r>
                <a:r>
                  <a:rPr kumimoji="1" lang="en-US" altLang="ko-KR" sz="1800" dirty="0"/>
                  <a:t>: </a:t>
                </a:r>
                <a:r>
                  <a:rPr kumimoji="1" lang="ko-KR" altLang="en-US" sz="1800" dirty="0"/>
                  <a:t>현재 </a:t>
                </a:r>
                <a:r>
                  <a:rPr kumimoji="1" lang="en-US" altLang="ko-KR" sz="1800" dirty="0"/>
                  <a:t>release</a:t>
                </a:r>
                <a:r>
                  <a:rPr kumimoji="1" lang="ko-KR" altLang="en-US" sz="1800" dirty="0"/>
                  <a:t> 될 수 있는 메모리 크기 </a:t>
                </a:r>
                <a:r>
                  <a:rPr kumimoji="1" lang="en-US" altLang="ko-KR" sz="1800" dirty="0"/>
                  <a:t>(</a:t>
                </a:r>
                <a:r>
                  <a:rPr kumimoji="1" lang="ko-KR" altLang="en-US" sz="1800" dirty="0"/>
                  <a:t>할당량 </a:t>
                </a:r>
                <a:r>
                  <a:rPr kumimoji="1" lang="en-US" altLang="ko-KR" sz="1800" dirty="0"/>
                  <a:t>– </a:t>
                </a:r>
                <a:r>
                  <a:rPr kumimoji="1" lang="ko-KR" altLang="en-US" sz="1800" dirty="0"/>
                  <a:t>사용량</a:t>
                </a:r>
                <a:r>
                  <a:rPr kumimoji="1" lang="en-US" altLang="ko-KR" sz="1800" dirty="0"/>
                  <a:t>)</a:t>
                </a:r>
              </a:p>
              <a:p>
                <a:pPr lvl="1"/>
                <a:r>
                  <a:rPr kumimoji="1" lang="en-US" altLang="ko-KR" sz="1800" b="1" i="1" dirty="0"/>
                  <a:t>MAX</a:t>
                </a:r>
                <a:r>
                  <a:rPr kumimoji="1" lang="en-US" altLang="ko-KR" sz="1800" dirty="0"/>
                  <a:t>: </a:t>
                </a:r>
                <a:r>
                  <a:rPr kumimoji="1" lang="ko-KR" altLang="en-US" sz="1800" dirty="0"/>
                  <a:t>이전 </a:t>
                </a:r>
                <a:r>
                  <a:rPr kumimoji="1" lang="en-US" altLang="ko-KR" sz="1800" dirty="0"/>
                  <a:t>time interval(</a:t>
                </a:r>
                <a:r>
                  <a:rPr kumimoji="1" lang="ko-KR" altLang="ko-KR" sz="1800" dirty="0" err="1"/>
                  <a:t>Δ</a:t>
                </a:r>
                <a:r>
                  <a:rPr kumimoji="1" lang="en-US" altLang="ko-KR" sz="1800" dirty="0"/>
                  <a:t>)</a:t>
                </a:r>
                <a:r>
                  <a:rPr kumimoji="1" lang="ko-KR" altLang="en-US" sz="1800" dirty="0"/>
                  <a:t>에서 가장 높은 메모리 사용량</a:t>
                </a:r>
                <a:endParaRPr kumimoji="1" lang="en-US" altLang="ko-KR" sz="1800" dirty="0"/>
              </a:p>
              <a:p>
                <a:pPr lvl="1"/>
                <a:r>
                  <a:rPr kumimoji="1" lang="en-US" altLang="ko-KR" sz="1800" b="1" i="1" dirty="0"/>
                  <a:t>RA</a:t>
                </a:r>
                <a:r>
                  <a:rPr kumimoji="1" lang="en-US" altLang="ko-KR" sz="1800" dirty="0"/>
                  <a:t>: actual release amount, </a:t>
                </a:r>
                <a:r>
                  <a:rPr kumimoji="1" lang="ko-KR" altLang="en-US" sz="1800" dirty="0"/>
                  <a:t>현재 시점에서 실제 해제될 메모리 크기</a:t>
                </a:r>
                <a:endParaRPr kumimoji="1" lang="en-US" altLang="ko-KR" sz="1800" dirty="0"/>
              </a:p>
              <a:p>
                <a:pPr lvl="1"/>
                <a:r>
                  <a:rPr kumimoji="1" lang="en-US" altLang="ko-KR" sz="1800" b="1" i="1" dirty="0"/>
                  <a:t>D</a:t>
                </a:r>
                <a:r>
                  <a:rPr kumimoji="1" lang="en-US" altLang="ko-KR" sz="1800" dirty="0"/>
                  <a:t>: MAX - mapped memory</a:t>
                </a:r>
              </a:p>
              <a:p>
                <a:pPr lvl="1"/>
                <a:r>
                  <a:rPr kumimoji="1" lang="en-US" altLang="ko-KR" sz="1800" dirty="0"/>
                  <a:t>D &gt; R,  RA=R(release rate </a:t>
                </a:r>
                <a:r>
                  <a:rPr kumimoji="1" lang="ko-KR" altLang="en-US" sz="1800" dirty="0"/>
                  <a:t>만큼 </a:t>
                </a:r>
                <a:r>
                  <a:rPr kumimoji="1" lang="en-US" altLang="ko-KR" sz="1800" dirty="0"/>
                  <a:t>release)</a:t>
                </a:r>
              </a:p>
              <a:p>
                <a:pPr lvl="1"/>
                <a:r>
                  <a:rPr kumimoji="1" lang="en-US" altLang="ko-KR" sz="1800" dirty="0"/>
                  <a:t>D &lt; R, RA=D</a:t>
                </a:r>
              </a:p>
              <a:p>
                <a:pPr lvl="1"/>
                <a:endParaRPr kumimoji="1" lang="en-US" altLang="ko-KR" sz="1800" dirty="0"/>
              </a:p>
              <a:p>
                <a:pPr lvl="1"/>
                <a:endParaRPr kumimoji="1" lang="en-US" altLang="ko-KR" sz="180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57645B-C38A-8341-AE49-4AE92F4AF9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EEDFDF-3284-4572-B6AD-A54F51BDD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871" y="3600449"/>
            <a:ext cx="4916129" cy="27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63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Adaptive Huge Page Release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57645B-C38A-8341-AE49-4AE92F4AF9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kumimoji="1" lang="en-US" altLang="ko-KR" sz="2200" dirty="0"/>
                  <a:t>Redis</a:t>
                </a:r>
                <a:r>
                  <a:rPr kumimoji="1" lang="ko-KR" altLang="en-US" sz="2200" dirty="0"/>
                  <a:t> </a:t>
                </a:r>
                <a:r>
                  <a:rPr kumimoji="1" lang="en-US" altLang="ko-KR" sz="2200" dirty="0"/>
                  <a:t>key-value store with and without adaptive </a:t>
                </a:r>
                <a:r>
                  <a:rPr kumimoji="1" lang="en-US" altLang="ko-KR" sz="2200" dirty="0" err="1"/>
                  <a:t>subrelease</a:t>
                </a:r>
                <a:endParaRPr kumimoji="1" lang="en-US" altLang="ko-KR" sz="2200" dirty="0"/>
              </a:p>
              <a:p>
                <a:r>
                  <a:rPr kumimoji="1" lang="en-US" altLang="ko-KR" sz="1800" dirty="0"/>
                  <a:t>Huge page coverage</a:t>
                </a:r>
                <a:r>
                  <a:rPr kumimoji="1" lang="ko-KR" altLang="en-US" sz="1800" dirty="0"/>
                  <a:t>가 전반적으로 높게 측정됨</a:t>
                </a:r>
                <a:endParaRPr kumimoji="1" lang="en-US" altLang="ko-KR" sz="1800" dirty="0"/>
              </a:p>
              <a:p>
                <a:r>
                  <a:rPr kumimoji="1" lang="ko-KR" altLang="en-US" sz="1800" dirty="0"/>
                  <a:t>실질적으로 사용할 수 없는 </a:t>
                </a:r>
                <a:r>
                  <a:rPr kumimoji="1" lang="en-US" altLang="ko-KR" sz="1800" dirty="0"/>
                  <a:t>free </a:t>
                </a:r>
                <a:r>
                  <a:rPr kumimoji="1" lang="ko-KR" altLang="en-US" sz="1800" dirty="0"/>
                  <a:t>메모리를 </a:t>
                </a:r>
                <a:r>
                  <a:rPr kumimoji="1" lang="en-US" altLang="ko-KR" sz="1800" dirty="0"/>
                  <a:t>release</a:t>
                </a:r>
                <a:r>
                  <a:rPr kumimoji="1" lang="ko-KR" altLang="en-US" sz="1800" dirty="0"/>
                  <a:t> 하지 않음</a:t>
                </a:r>
                <a:endParaRPr kumimoji="1" lang="en-US" altLang="ko-KR" sz="1800" dirty="0"/>
              </a:p>
              <a:p>
                <a14:m>
                  <m:oMath xmlns:m="http://schemas.openxmlformats.org/officeDocument/2006/math"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</a:rPr>
                      <m:t>𝑖𝑛𝑡𝑒𝑟𝑣𝑎𝑙</m:t>
                    </m:r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1" lang="ko-KR" altLang="ko-KR" sz="1800" dirty="0"/>
                          <m:t>Δ</m:t>
                        </m:r>
                      </m:e>
                      <m:sub/>
                    </m:sSub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</a:rPr>
                      <m:t>=60</m:t>
                    </m:r>
                    <m:r>
                      <a:rPr kumimoji="1" lang="ko-KR" altLang="en-US" sz="1800" i="1" dirty="0">
                        <a:latin typeface="Cambria Math" panose="02040503050406030204" pitchFamily="18" charset="0"/>
                      </a:rPr>
                      <m:t>초</m:t>
                    </m:r>
                  </m:oMath>
                </a14:m>
                <a:r>
                  <a:rPr kumimoji="1" lang="en-US" altLang="ko-KR" sz="1800" dirty="0"/>
                  <a:t> </a:t>
                </a:r>
                <a:r>
                  <a:rPr kumimoji="1" lang="ko-KR" altLang="en-US" sz="1800" dirty="0"/>
                  <a:t>일 경우 최적의 성능을 보임 </a:t>
                </a:r>
                <a:endParaRPr kumimoji="1" lang="en-US" altLang="ko-KR" sz="1800" dirty="0"/>
              </a:p>
              <a:p>
                <a:pPr lvl="1"/>
                <a:endParaRPr kumimoji="1" lang="en-US" altLang="ko-KR" sz="1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57645B-C38A-8341-AE49-4AE92F4AF9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4E47E9-7C5C-4271-93B2-6CDD5203F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328" y="1461833"/>
            <a:ext cx="4377287" cy="50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0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Evaluation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57645B-C38A-8341-AE49-4AE92F4AF9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kumimoji="1" lang="en-US" altLang="ko-KR" sz="2200" dirty="0" err="1"/>
                  <a:t>TCmalloc</a:t>
                </a:r>
                <a:r>
                  <a:rPr kumimoji="1" lang="ko-KR" altLang="en-US" sz="2200" dirty="0"/>
                  <a:t>을 사용</a:t>
                </a:r>
                <a:endParaRPr kumimoji="1" lang="en-US" altLang="ko-KR" sz="2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en-US" sz="1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en-US" sz="1800" b="1" i="1" smtClean="0">
                            <a:latin typeface="Cambria Math" panose="02040503050406030204" pitchFamily="18" charset="0"/>
                          </a:rPr>
                          <m:t>𝒔𝒄𝒉𝒆𝒅𝒖𝒍𝒆</m:t>
                        </m:r>
                      </m:sub>
                    </m:sSub>
                  </m:oMath>
                </a14:m>
                <a:r>
                  <a:rPr kumimoji="1" lang="en-US" altLang="en-US" sz="1800" dirty="0"/>
                  <a:t> = 5</a:t>
                </a:r>
                <a:r>
                  <a:rPr kumimoji="1" lang="ko-KR" altLang="en-US" sz="1800" dirty="0"/>
                  <a:t>분</a:t>
                </a:r>
                <a:endParaRPr kumimoji="1" lang="en-US" altLang="en-US" sz="1800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</a:rPr>
                      <m:t>𝑖𝑛𝑡𝑒𝑟𝑣𝑎𝑙</m:t>
                    </m:r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1" lang="ko-KR" altLang="ko-KR" sz="1800" dirty="0"/>
                          <m:t>Δ</m:t>
                        </m:r>
                      </m:e>
                      <m:sub/>
                    </m:sSub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</a:rPr>
                      <m:t>=60</m:t>
                    </m:r>
                  </m:oMath>
                </a14:m>
                <a:r>
                  <a:rPr kumimoji="1" lang="ko-KR" altLang="en-US" sz="1800" dirty="0"/>
                  <a:t>초</a:t>
                </a:r>
                <a:endParaRPr kumimoji="1" lang="en-US" altLang="ko-KR" sz="1800" dirty="0"/>
              </a:p>
              <a:p>
                <a:pPr lvl="1"/>
                <a:r>
                  <a:rPr kumimoji="1" lang="en-US" altLang="ko-KR" sz="1800" dirty="0"/>
                  <a:t>Release rate = 10MB/s</a:t>
                </a:r>
              </a:p>
              <a:p>
                <a:r>
                  <a:rPr kumimoji="1" lang="ko-KR" altLang="en-US" sz="2200" dirty="0"/>
                  <a:t> </a:t>
                </a:r>
                <a:r>
                  <a:rPr kumimoji="1" lang="en-US" altLang="ko-KR" sz="2200" dirty="0"/>
                  <a:t>google Borg </a:t>
                </a:r>
                <a:r>
                  <a:rPr kumimoji="1" lang="ko-KR" altLang="en-US" sz="2200" dirty="0"/>
                  <a:t>서버에서 실험</a:t>
                </a:r>
                <a:endParaRPr kumimoji="1" lang="en-US" altLang="ko-KR" sz="2200" dirty="0"/>
              </a:p>
              <a:p>
                <a:pPr lvl="1"/>
                <a:r>
                  <a:rPr kumimoji="1" lang="en-US" altLang="ko-KR" sz="1800" dirty="0"/>
                  <a:t>Borg profiler</a:t>
                </a:r>
                <a:r>
                  <a:rPr kumimoji="1" lang="ko-KR" altLang="en-US" sz="1800" dirty="0"/>
                  <a:t>를 사용하여 </a:t>
                </a:r>
                <a:r>
                  <a:rPr kumimoji="1" lang="en-US" altLang="ko-KR" sz="1800" dirty="0"/>
                  <a:t>page fault, page coverage, throughput </a:t>
                </a:r>
                <a:r>
                  <a:rPr kumimoji="1" lang="ko-KR" altLang="en-US" sz="1800" dirty="0"/>
                  <a:t>측정</a:t>
                </a:r>
                <a:endParaRPr kumimoji="1" lang="en-US" altLang="ko-KR" sz="1800" dirty="0"/>
              </a:p>
              <a:p>
                <a:r>
                  <a:rPr kumimoji="1" lang="en-US" altLang="ko-KR" sz="2200" dirty="0"/>
                  <a:t>Workloads</a:t>
                </a:r>
                <a:endParaRPr kumimoji="1" lang="en-US" altLang="ko-KR" sz="1800" dirty="0"/>
              </a:p>
              <a:p>
                <a:pPr lvl="1"/>
                <a:r>
                  <a:rPr kumimoji="1" lang="en-US" altLang="ko-KR" sz="1800" dirty="0"/>
                  <a:t>Webserver</a:t>
                </a:r>
              </a:p>
              <a:p>
                <a:pPr lvl="1"/>
                <a:r>
                  <a:rPr kumimoji="1" lang="en-US" altLang="ko-KR" sz="1800" dirty="0"/>
                  <a:t>Storage service</a:t>
                </a:r>
              </a:p>
              <a:p>
                <a:pPr lvl="1"/>
                <a:r>
                  <a:rPr kumimoji="1" lang="en-US" altLang="ko-KR" sz="1800" dirty="0"/>
                  <a:t>Data analytics framework</a:t>
                </a:r>
              </a:p>
              <a:p>
                <a:pPr lvl="1"/>
                <a:endParaRPr kumimoji="1" lang="en-US" altLang="ko-KR" sz="1800" dirty="0"/>
              </a:p>
              <a:p>
                <a:endParaRPr kumimoji="1" lang="en-US" altLang="ko-KR" sz="220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57645B-C38A-8341-AE49-4AE92F4AF9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7015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Evaluation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kumimoji="1" lang="en-US" altLang="ko-KR" sz="2600" dirty="0"/>
              <a:t>Control: without adaptive release</a:t>
            </a:r>
          </a:p>
          <a:p>
            <a:r>
              <a:rPr kumimoji="1" lang="en-US" altLang="ko-KR" sz="2600" dirty="0"/>
              <a:t>Experiment: with adaptive release</a:t>
            </a:r>
          </a:p>
          <a:p>
            <a:pPr lvl="1"/>
            <a:r>
              <a:rPr kumimoji="1" lang="en-US" altLang="ko-KR" sz="1900" dirty="0"/>
              <a:t>Application throughput</a:t>
            </a:r>
            <a:r>
              <a:rPr kumimoji="1" lang="ko-KR" altLang="en-US" sz="1900" dirty="0"/>
              <a:t>이 </a:t>
            </a:r>
            <a:r>
              <a:rPr kumimoji="1" lang="en-US" altLang="ko-KR" sz="1900" dirty="0"/>
              <a:t>0.77% </a:t>
            </a:r>
            <a:r>
              <a:rPr kumimoji="1" lang="ko-KR" altLang="en-US" sz="1900" dirty="0"/>
              <a:t>향상</a:t>
            </a:r>
            <a:endParaRPr kumimoji="1" lang="en-US" altLang="ko-KR" sz="1900" dirty="0"/>
          </a:p>
          <a:p>
            <a:pPr lvl="1"/>
            <a:r>
              <a:rPr kumimoji="1" lang="en-US" altLang="ko-KR" sz="1900" dirty="0"/>
              <a:t>TLB miss rate 0.32% </a:t>
            </a:r>
            <a:r>
              <a:rPr kumimoji="1" lang="ko-KR" altLang="en-US" sz="1900" dirty="0"/>
              <a:t>감소</a:t>
            </a:r>
            <a:endParaRPr kumimoji="1" lang="en-US" altLang="ko-KR" sz="1900" dirty="0"/>
          </a:p>
          <a:p>
            <a:pPr lvl="1"/>
            <a:r>
              <a:rPr kumimoji="1" lang="en-US" altLang="ko-KR" sz="1900" dirty="0"/>
              <a:t>Page</a:t>
            </a:r>
            <a:r>
              <a:rPr kumimoji="1" lang="ko-KR" altLang="en-US" sz="1900" dirty="0"/>
              <a:t> </a:t>
            </a:r>
            <a:r>
              <a:rPr kumimoji="1" lang="en-US" altLang="ko-KR" sz="1900" dirty="0"/>
              <a:t>fault 0.17% </a:t>
            </a:r>
            <a:r>
              <a:rPr kumimoji="1" lang="ko-KR" altLang="en-US" sz="1900" dirty="0"/>
              <a:t>감소 </a:t>
            </a:r>
            <a:endParaRPr kumimoji="1" lang="en-US" altLang="ko-KR" sz="1900" dirty="0"/>
          </a:p>
          <a:p>
            <a:pPr lvl="1"/>
            <a:r>
              <a:rPr kumimoji="1" lang="en-US" altLang="ko-KR" sz="1900" dirty="0"/>
              <a:t>Page</a:t>
            </a:r>
            <a:r>
              <a:rPr kumimoji="1" lang="ko-KR" altLang="en-US" sz="1900" dirty="0"/>
              <a:t> </a:t>
            </a:r>
            <a:r>
              <a:rPr kumimoji="1" lang="en-US" altLang="ko-KR" sz="1900" dirty="0"/>
              <a:t>coverage</a:t>
            </a:r>
            <a:r>
              <a:rPr kumimoji="1" lang="ko-KR" altLang="en-US" sz="1900" dirty="0"/>
              <a:t> </a:t>
            </a:r>
            <a:r>
              <a:rPr kumimoji="1" lang="en-US" altLang="ko-KR" sz="1900" dirty="0"/>
              <a:t>14% </a:t>
            </a:r>
            <a:r>
              <a:rPr kumimoji="1" lang="ko-KR" altLang="en-US" sz="1900" dirty="0"/>
              <a:t>향상</a:t>
            </a:r>
            <a:endParaRPr kumimoji="1" lang="en-US" altLang="ko-KR" sz="1900" dirty="0"/>
          </a:p>
          <a:p>
            <a:r>
              <a:rPr kumimoji="1" lang="en-US" altLang="ko-KR" sz="2600" dirty="0"/>
              <a:t>Realized fragmentation 0.08%</a:t>
            </a:r>
            <a:r>
              <a:rPr kumimoji="1" lang="ko-KR" altLang="en-US" sz="2600" dirty="0"/>
              <a:t> 증가</a:t>
            </a:r>
            <a:endParaRPr kumimoji="1" lang="en-US" altLang="ko-KR" sz="2600" dirty="0"/>
          </a:p>
          <a:p>
            <a:pPr lvl="1"/>
            <a:r>
              <a:rPr kumimoji="1" lang="ko-KR" altLang="en-US" sz="2200" dirty="0"/>
              <a:t> </a:t>
            </a:r>
            <a:r>
              <a:rPr kumimoji="1" lang="en-US" altLang="ko-KR" sz="2200" dirty="0"/>
              <a:t>huge page broken</a:t>
            </a:r>
            <a:r>
              <a:rPr kumimoji="1" lang="ko-KR" altLang="en-US" sz="2200" dirty="0"/>
              <a:t>을 감소시키는 대신 </a:t>
            </a:r>
            <a:r>
              <a:rPr kumimoji="1" lang="en-US" altLang="ko-KR" sz="2200" dirty="0"/>
              <a:t>fragmentation </a:t>
            </a:r>
            <a:r>
              <a:rPr kumimoji="1" lang="ko-KR" altLang="en-US" sz="2200" dirty="0"/>
              <a:t>소폭 증가  </a:t>
            </a:r>
            <a:endParaRPr kumimoji="1" lang="en-US" altLang="ko-KR" sz="2200" dirty="0"/>
          </a:p>
          <a:p>
            <a:pPr lvl="1"/>
            <a:endParaRPr kumimoji="1" lang="en-US" altLang="ko-KR" sz="1800" dirty="0"/>
          </a:p>
          <a:p>
            <a:endParaRPr kumimoji="1" lang="en-US" altLang="ko-KR" sz="2200" dirty="0"/>
          </a:p>
          <a:p>
            <a:endParaRPr kumimoji="1" lang="en-US" altLang="ko-KR" sz="2200" dirty="0"/>
          </a:p>
          <a:p>
            <a:pPr marL="0" indent="0">
              <a:buNone/>
            </a:pPr>
            <a:r>
              <a:rPr kumimoji="1" lang="ko-KR" altLang="en-US" sz="2200" dirty="0"/>
              <a:t> </a:t>
            </a:r>
            <a:endParaRPr kumimoji="1" lang="en-US" altLang="ko-KR" sz="1800" dirty="0"/>
          </a:p>
          <a:p>
            <a:endParaRPr kumimoji="1" lang="en-US" altLang="ko-KR" sz="2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1290B-5473-4DC8-8365-485A8323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378" y="4277926"/>
            <a:ext cx="5527882" cy="21569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42BAED8-1327-4B38-89F4-CAC09FD7721C}"/>
              </a:ext>
            </a:extLst>
          </p:cNvPr>
          <p:cNvSpPr/>
          <p:nvPr/>
        </p:nvSpPr>
        <p:spPr>
          <a:xfrm>
            <a:off x="10779014" y="4601014"/>
            <a:ext cx="1162980" cy="16529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710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Evaluation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57645B-C38A-8341-AE49-4AE92F4AF9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kumimoji="1" lang="en-US" altLang="ko-KR" sz="2200" dirty="0"/>
                  <a:t>Microbenchmark(various memory usage, lifetime)</a:t>
                </a:r>
              </a:p>
              <a:p>
                <a:pPr lvl="1"/>
                <a:r>
                  <a:rPr kumimoji="1" lang="en-US" altLang="ko-KR" sz="1800" dirty="0"/>
                  <a:t>Release rate, </a:t>
                </a:r>
                <a14:m>
                  <m:oMath xmlns:m="http://schemas.openxmlformats.org/officeDocument/2006/math"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</a:rPr>
                      <m:t>𝑖𝑛𝑡𝑒𝑟𝑣𝑎𝑙</m:t>
                    </m:r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1" lang="ko-KR" altLang="ko-KR" sz="1800" dirty="0"/>
                          <m:t>Δ</m:t>
                        </m:r>
                      </m:e>
                      <m:sub/>
                    </m:sSub>
                  </m:oMath>
                </a14:m>
                <a:r>
                  <a:rPr kumimoji="1" lang="en-US" altLang="ko-KR" sz="1800" dirty="0"/>
                  <a:t> </a:t>
                </a:r>
                <a:r>
                  <a:rPr kumimoji="1" lang="ko-KR" altLang="en-US" sz="1800" dirty="0"/>
                  <a:t>변화에 따른  </a:t>
                </a:r>
                <a:r>
                  <a:rPr kumimoji="1" lang="en-US" altLang="ko-KR" sz="1800" dirty="0"/>
                  <a:t>Coverage, fragmentation </a:t>
                </a:r>
                <a:r>
                  <a:rPr kumimoji="1" lang="ko-KR" altLang="en-US" sz="1800" dirty="0"/>
                  <a:t>측정</a:t>
                </a:r>
                <a:endParaRPr kumimoji="1" lang="en-US" altLang="ko-KR" sz="1800" dirty="0"/>
              </a:p>
              <a:p>
                <a:pPr lvl="1"/>
                <a:r>
                  <a:rPr kumimoji="1" lang="en-US" altLang="ko-KR" sz="1800" dirty="0"/>
                  <a:t>Fragmentation</a:t>
                </a:r>
                <a:r>
                  <a:rPr kumimoji="1" lang="ko-KR" altLang="en-US" sz="1800" dirty="0"/>
                  <a:t> 크기</a:t>
                </a:r>
                <a:r>
                  <a:rPr kumimoji="1" lang="en-US" altLang="ko-KR" sz="1800" dirty="0"/>
                  <a:t>: MB</a:t>
                </a:r>
              </a:p>
              <a:p>
                <a:pPr lvl="1"/>
                <a:r>
                  <a:rPr kumimoji="1" lang="en-US" altLang="ko-KR" sz="1800" dirty="0"/>
                  <a:t>Release rate</a:t>
                </a:r>
                <a:r>
                  <a:rPr kumimoji="1" lang="ko-KR" altLang="en-US" sz="1800" dirty="0"/>
                  <a:t>가 </a:t>
                </a:r>
                <a:r>
                  <a:rPr kumimoji="1" lang="en-US" altLang="ko-KR" sz="1800" dirty="0"/>
                  <a:t>0MB(</a:t>
                </a:r>
                <a:r>
                  <a:rPr kumimoji="1" lang="en-US" altLang="ko-KR" sz="1800" dirty="0" err="1"/>
                  <a:t>subrelease</a:t>
                </a:r>
                <a:r>
                  <a:rPr kumimoji="1" lang="en-US" altLang="ko-KR" sz="1800" dirty="0"/>
                  <a:t> disable)</a:t>
                </a:r>
                <a:r>
                  <a:rPr kumimoji="1" lang="ko-KR" altLang="en-US" sz="1800" dirty="0"/>
                  <a:t>일</a:t>
                </a:r>
                <a:r>
                  <a:rPr kumimoji="1" lang="en-US" altLang="ko-KR" sz="1800" dirty="0"/>
                  <a:t> </a:t>
                </a:r>
                <a:r>
                  <a:rPr kumimoji="1" lang="ko-KR" altLang="en-US" sz="1800" dirty="0"/>
                  <a:t>경우 </a:t>
                </a:r>
                <a:r>
                  <a:rPr kumimoji="1" lang="en-US" altLang="ko-KR" sz="1800" dirty="0"/>
                  <a:t>coverage </a:t>
                </a:r>
                <a:r>
                  <a:rPr kumimoji="1" lang="ko-KR" altLang="en-US" sz="1800" dirty="0"/>
                  <a:t>손실 없음 </a:t>
                </a:r>
                <a:endParaRPr kumimoji="1" lang="en-US" altLang="ko-KR" sz="1800" dirty="0"/>
              </a:p>
              <a:p>
                <a:pPr lvl="1"/>
                <a:r>
                  <a:rPr kumimoji="1" lang="ko-KR" altLang="en-US" sz="1800" dirty="0"/>
                  <a:t>높은 </a:t>
                </a:r>
                <a:r>
                  <a:rPr kumimoji="1" lang="en-US" altLang="ko-KR" sz="1800" dirty="0"/>
                  <a:t>fragmentation </a:t>
                </a:r>
              </a:p>
              <a:p>
                <a:pPr lvl="1"/>
                <a:r>
                  <a:rPr kumimoji="1" lang="en-US" altLang="ko-KR" sz="1800" dirty="0"/>
                  <a:t>Release rate</a:t>
                </a:r>
                <a:r>
                  <a:rPr kumimoji="1" lang="ko-KR" altLang="en-US" sz="1800" dirty="0"/>
                  <a:t>가 </a:t>
                </a:r>
                <a:r>
                  <a:rPr kumimoji="1" lang="en-US" altLang="ko-KR" sz="1800" dirty="0"/>
                  <a:t>0MB </a:t>
                </a:r>
                <a:r>
                  <a:rPr kumimoji="1" lang="ko-KR" altLang="en-US" sz="1800" dirty="0"/>
                  <a:t>일 경우 </a:t>
                </a:r>
                <a14:m>
                  <m:oMath xmlns:m="http://schemas.openxmlformats.org/officeDocument/2006/math"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</a:rPr>
                      <m:t>𝑖𝑛𝑡𝑒𝑟𝑣𝑎𝑙</m:t>
                    </m:r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1" lang="ko-KR" altLang="ko-KR" sz="1800" dirty="0"/>
                          <m:t>Δ</m:t>
                        </m:r>
                      </m:e>
                      <m:sub/>
                    </m:sSub>
                  </m:oMath>
                </a14:m>
                <a:r>
                  <a:rPr kumimoji="1" lang="en-US" altLang="ko-KR" sz="1800" dirty="0"/>
                  <a:t> </a:t>
                </a:r>
                <a:r>
                  <a:rPr kumimoji="1" lang="ko-KR" altLang="en-US" sz="1800" dirty="0"/>
                  <a:t>이 증가할 수록 </a:t>
                </a:r>
                <a:r>
                  <a:rPr kumimoji="1" lang="en-US" altLang="ko-KR" sz="1800" dirty="0"/>
                  <a:t>fragmentation</a:t>
                </a:r>
                <a:r>
                  <a:rPr kumimoji="1" lang="ko-KR" altLang="en-US" sz="1800" dirty="0"/>
                  <a:t>감소</a:t>
                </a:r>
                <a:endParaRPr kumimoji="1" lang="en-US" altLang="ko-KR" sz="1800" dirty="0"/>
              </a:p>
              <a:p>
                <a:pPr lvl="1"/>
                <a:r>
                  <a:rPr kumimoji="1" lang="en-US" altLang="ko-KR" sz="1800" dirty="0"/>
                  <a:t>Release rate </a:t>
                </a:r>
                <a:r>
                  <a:rPr kumimoji="1" lang="ko-KR" altLang="en-US" sz="1800" dirty="0"/>
                  <a:t>과</a:t>
                </a:r>
                <a:r>
                  <a:rPr kumimoji="1" lang="en-US" altLang="ko-KR" sz="1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</a:rPr>
                      <m:t>𝑖𝑛𝑡𝑒𝑟𝑣𝑎𝑙</m:t>
                    </m:r>
                    <m:r>
                      <a:rPr kumimoji="1"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1" lang="ko-KR" altLang="ko-KR" sz="1800" dirty="0"/>
                          <m:t>Δ</m:t>
                        </m:r>
                      </m:e>
                      <m:sub/>
                    </m:sSub>
                  </m:oMath>
                </a14:m>
                <a:r>
                  <a:rPr kumimoji="1" lang="en-US" altLang="ko-KR" sz="1800" dirty="0"/>
                  <a:t>  </a:t>
                </a:r>
                <a:r>
                  <a:rPr kumimoji="1" lang="ko-KR" altLang="en-US" sz="1800" dirty="0"/>
                  <a:t>간 </a:t>
                </a:r>
                <a:r>
                  <a:rPr kumimoji="1" lang="en-US" altLang="ko-KR" sz="1800" dirty="0"/>
                  <a:t>coverage, fragmentation trade-off </a:t>
                </a:r>
                <a:r>
                  <a:rPr kumimoji="1" lang="ko-KR" altLang="en-US" sz="1800" dirty="0"/>
                  <a:t>존재 </a:t>
                </a:r>
                <a:endParaRPr kumimoji="1" lang="en-US" altLang="ko-KR" sz="1800" dirty="0"/>
              </a:p>
              <a:p>
                <a:endParaRPr kumimoji="1" lang="en-US" altLang="ko-KR" sz="220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57645B-C38A-8341-AE49-4AE92F4AF9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F7E451-26A4-4EAA-82A3-D91069E32A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5" b="50148"/>
          <a:stretch/>
        </p:blipFill>
        <p:spPr>
          <a:xfrm>
            <a:off x="8277178" y="804483"/>
            <a:ext cx="3709082" cy="24912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1628A4-58FE-42A3-869B-F3C4540B73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7" t="50153" r="3250" b="1711"/>
          <a:stretch/>
        </p:blipFill>
        <p:spPr>
          <a:xfrm>
            <a:off x="8254318" y="3880693"/>
            <a:ext cx="3909297" cy="25849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0049BAC-8D4B-4AF5-83BA-8569138FB410}"/>
              </a:ext>
            </a:extLst>
          </p:cNvPr>
          <p:cNvSpPr/>
          <p:nvPr/>
        </p:nvSpPr>
        <p:spPr>
          <a:xfrm>
            <a:off x="8961120" y="1393546"/>
            <a:ext cx="834390" cy="15544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6844FD-88F8-473B-876A-D051AB8BD9FF}"/>
              </a:ext>
            </a:extLst>
          </p:cNvPr>
          <p:cNvSpPr/>
          <p:nvPr/>
        </p:nvSpPr>
        <p:spPr>
          <a:xfrm>
            <a:off x="9012508" y="4482011"/>
            <a:ext cx="834390" cy="16162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BE2622-BAF5-4601-AC37-4963CC98622D}"/>
              </a:ext>
            </a:extLst>
          </p:cNvPr>
          <p:cNvSpPr txBox="1"/>
          <p:nvPr/>
        </p:nvSpPr>
        <p:spPr>
          <a:xfrm>
            <a:off x="7962900" y="3047991"/>
            <a:ext cx="4046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rgbClr val="C00000"/>
                </a:solidFill>
              </a:rPr>
              <a:t>Only base </a:t>
            </a:r>
            <a:r>
              <a:rPr lang="en-US" altLang="ko-KR" sz="1600" b="1" i="1" dirty="0" err="1">
                <a:solidFill>
                  <a:srgbClr val="C00000"/>
                </a:solidFill>
              </a:rPr>
              <a:t>subrelease</a:t>
            </a:r>
            <a:endParaRPr lang="ko-KR" altLang="en-US" sz="1600" b="1" i="1" dirty="0">
              <a:solidFill>
                <a:srgbClr val="C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01DC0A-7DF4-45E4-B921-A4A92B90FA54}"/>
              </a:ext>
            </a:extLst>
          </p:cNvPr>
          <p:cNvSpPr/>
          <p:nvPr/>
        </p:nvSpPr>
        <p:spPr>
          <a:xfrm>
            <a:off x="9795510" y="991908"/>
            <a:ext cx="1531620" cy="40163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B6E5E3-F7E9-40DD-8F16-7AF56541A2A2}"/>
              </a:ext>
            </a:extLst>
          </p:cNvPr>
          <p:cNvSpPr/>
          <p:nvPr/>
        </p:nvSpPr>
        <p:spPr>
          <a:xfrm>
            <a:off x="9835468" y="4086311"/>
            <a:ext cx="1495456" cy="40163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29DD02-09BE-4D1B-9543-1DDD22CFD22C}"/>
              </a:ext>
            </a:extLst>
          </p:cNvPr>
          <p:cNvSpPr txBox="1"/>
          <p:nvPr/>
        </p:nvSpPr>
        <p:spPr>
          <a:xfrm>
            <a:off x="8417335" y="3655515"/>
            <a:ext cx="4046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accent4"/>
                </a:solidFill>
              </a:rPr>
              <a:t>Only adaptive huge page release</a:t>
            </a:r>
            <a:endParaRPr lang="ko-KR" altLang="en-US" sz="1600" b="1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747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Conclusion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200" dirty="0"/>
              <a:t>Warehouse-scale </a:t>
            </a:r>
            <a:r>
              <a:rPr kumimoji="1" lang="ko-KR" altLang="en-US" sz="2200" dirty="0"/>
              <a:t>서버에서 기존 </a:t>
            </a:r>
            <a:r>
              <a:rPr kumimoji="1" lang="en-US" altLang="ko-KR" sz="2200" dirty="0"/>
              <a:t>average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fragmentation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metric</a:t>
            </a:r>
            <a:r>
              <a:rPr kumimoji="1" lang="ko-KR" altLang="en-US" sz="2200" dirty="0"/>
              <a:t>이 적합하지 않음</a:t>
            </a:r>
            <a:endParaRPr kumimoji="1" lang="en-US" altLang="ko-KR" sz="2200" dirty="0"/>
          </a:p>
          <a:p>
            <a:r>
              <a:rPr kumimoji="1" lang="en-US" altLang="ko-KR" sz="2200" dirty="0"/>
              <a:t>Cluster scheduling delay, memory fluctuation</a:t>
            </a:r>
            <a:r>
              <a:rPr kumimoji="1" lang="ko-KR" altLang="en-US" sz="2200" dirty="0"/>
              <a:t>을 고려한 </a:t>
            </a:r>
            <a:r>
              <a:rPr kumimoji="1" lang="en-US" altLang="ko-KR" sz="2200" dirty="0"/>
              <a:t>realized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fragmentation </a:t>
            </a:r>
            <a:r>
              <a:rPr kumimoji="1" lang="ko-KR" altLang="en-US" sz="2200" dirty="0"/>
              <a:t>제안</a:t>
            </a:r>
            <a:endParaRPr kumimoji="1" lang="en-US" altLang="ko-KR" sz="2200" dirty="0"/>
          </a:p>
          <a:p>
            <a:r>
              <a:rPr kumimoji="1" lang="en-US" altLang="ko-KR" sz="2200" dirty="0"/>
              <a:t>Huge page coverage, low fragmentation</a:t>
            </a:r>
            <a:r>
              <a:rPr kumimoji="1" lang="ko-KR" altLang="en-US" sz="2200" dirty="0"/>
              <a:t>을 최적화</a:t>
            </a:r>
            <a:endParaRPr kumimoji="1" lang="en-US" altLang="ko-KR" sz="2200" dirty="0"/>
          </a:p>
          <a:p>
            <a:pPr lvl="1"/>
            <a:r>
              <a:rPr kumimoji="1" lang="en-US" altLang="ko-KR" sz="1800" dirty="0"/>
              <a:t>Adaptive </a:t>
            </a:r>
            <a:r>
              <a:rPr kumimoji="1" lang="en-US" altLang="ko-KR" sz="1800" dirty="0" err="1"/>
              <a:t>subrelease</a:t>
            </a:r>
            <a:r>
              <a:rPr kumimoji="1" lang="en-US" altLang="ko-KR" sz="1800" dirty="0"/>
              <a:t> algorithm </a:t>
            </a:r>
            <a:r>
              <a:rPr kumimoji="1" lang="ko-KR" altLang="en-US" sz="1800" dirty="0"/>
              <a:t>제안</a:t>
            </a:r>
            <a:endParaRPr kumimoji="1" lang="en-US" altLang="ko-KR" sz="1800" dirty="0"/>
          </a:p>
          <a:p>
            <a:r>
              <a:rPr kumimoji="1" lang="ko-KR" altLang="en-US" sz="2200" dirty="0"/>
              <a:t>실제</a:t>
            </a:r>
            <a:r>
              <a:rPr kumimoji="1" lang="en-US" altLang="ko-KR" sz="2200" dirty="0"/>
              <a:t> </a:t>
            </a:r>
            <a:r>
              <a:rPr kumimoji="1" lang="ko-KR" altLang="en-US" sz="2200" dirty="0"/>
              <a:t>대규모</a:t>
            </a:r>
            <a:r>
              <a:rPr kumimoji="1" lang="en-US" altLang="ko-KR" sz="2200" dirty="0"/>
              <a:t>Cluster </a:t>
            </a:r>
            <a:r>
              <a:rPr kumimoji="1" lang="ko-KR" altLang="en-US" sz="2200" dirty="0"/>
              <a:t>환경에서 실험을 통해 전체 </a:t>
            </a:r>
            <a:r>
              <a:rPr kumimoji="1" lang="en-US" altLang="ko-KR" sz="2200" dirty="0"/>
              <a:t>workload</a:t>
            </a:r>
            <a:r>
              <a:rPr kumimoji="1" lang="ko-KR" altLang="en-US" sz="2200" dirty="0"/>
              <a:t>에서 </a:t>
            </a:r>
            <a:r>
              <a:rPr kumimoji="1" lang="en-US" altLang="ko-KR" sz="2200" dirty="0"/>
              <a:t>1% </a:t>
            </a:r>
            <a:r>
              <a:rPr kumimoji="1" lang="ko-KR" altLang="en-US" sz="2200" dirty="0"/>
              <a:t>성능 향상을 보임</a:t>
            </a:r>
            <a:endParaRPr kumimoji="1" lang="en-US" altLang="ko-KR" sz="2200" dirty="0"/>
          </a:p>
          <a:p>
            <a:endParaRPr kumimoji="1" lang="en-US" altLang="ko-KR" sz="2200" dirty="0"/>
          </a:p>
          <a:p>
            <a:pPr lvl="1"/>
            <a:endParaRPr kumimoji="1" lang="en-US" altLang="ko-KR" sz="1800" dirty="0"/>
          </a:p>
          <a:p>
            <a:endParaRPr kumimoji="1" lang="en-US" altLang="ko-KR" sz="2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2021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2000" dirty="0"/>
              <a:t>Memory addressing layout</a:t>
            </a:r>
          </a:p>
          <a:p>
            <a:r>
              <a:rPr lang="en-US" altLang="ko-KR" sz="2000" dirty="0"/>
              <a:t>Performance concern</a:t>
            </a:r>
          </a:p>
          <a:p>
            <a:pPr lvl="1"/>
            <a:r>
              <a:rPr lang="en-US" altLang="ko-KR" dirty="0"/>
              <a:t>TLB hit rate</a:t>
            </a:r>
          </a:p>
          <a:p>
            <a:pPr lvl="1"/>
            <a:r>
              <a:rPr lang="en-US" altLang="ko-KR" dirty="0"/>
              <a:t>Page table traversing time</a:t>
            </a:r>
            <a:br>
              <a:rPr lang="en-US" altLang="ko-KR" dirty="0"/>
            </a:br>
            <a:endParaRPr kumimoji="1" lang="en-US" altLang="en-US" dirty="0"/>
          </a:p>
          <a:p>
            <a:endParaRPr kumimoji="1" lang="en-US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242AF94-3580-4964-9363-0D61486F8D85}"/>
              </a:ext>
            </a:extLst>
          </p:cNvPr>
          <p:cNvSpPr txBox="1"/>
          <p:nvPr/>
        </p:nvSpPr>
        <p:spPr>
          <a:xfrm>
            <a:off x="10635666" y="1317413"/>
            <a:ext cx="230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Main memory</a:t>
            </a:r>
            <a:endParaRPr lang="ko-KR" altLang="en-US" sz="12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FB7C641-A193-4F8A-A494-CEAF33E8B730}"/>
              </a:ext>
            </a:extLst>
          </p:cNvPr>
          <p:cNvSpPr txBox="1"/>
          <p:nvPr/>
        </p:nvSpPr>
        <p:spPr>
          <a:xfrm>
            <a:off x="10896063" y="4567891"/>
            <a:ext cx="230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Storage</a:t>
            </a:r>
            <a:endParaRPr lang="ko-KR" altLang="en-US" sz="12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B195C3-788E-4D0F-AE3C-8EC2833623D8}"/>
              </a:ext>
            </a:extLst>
          </p:cNvPr>
          <p:cNvGrpSpPr/>
          <p:nvPr/>
        </p:nvGrpSpPr>
        <p:grpSpPr>
          <a:xfrm>
            <a:off x="3762375" y="1647825"/>
            <a:ext cx="8210325" cy="4778936"/>
            <a:chOff x="2689673" y="1497651"/>
            <a:chExt cx="9284244" cy="4929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6A9ACA-E4DF-4407-8D0D-EF86A4B7FFCC}"/>
                </a:ext>
              </a:extLst>
            </p:cNvPr>
            <p:cNvSpPr txBox="1"/>
            <p:nvPr/>
          </p:nvSpPr>
          <p:spPr>
            <a:xfrm>
              <a:off x="2834383" y="1880059"/>
              <a:ext cx="1843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Virtual Address</a:t>
              </a:r>
              <a:endParaRPr lang="ko-KR" altLang="en-US" sz="14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0001B4-FC0D-4AB1-A0E2-E30D51CB3437}"/>
                </a:ext>
              </a:extLst>
            </p:cNvPr>
            <p:cNvSpPr txBox="1"/>
            <p:nvPr/>
          </p:nvSpPr>
          <p:spPr>
            <a:xfrm>
              <a:off x="4049807" y="2675372"/>
              <a:ext cx="1262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Page number</a:t>
              </a:r>
              <a:endParaRPr lang="ko-KR" altLang="en-US" sz="12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0ABE3C-1F85-4D12-9CB3-22A49D0117DF}"/>
                </a:ext>
              </a:extLst>
            </p:cNvPr>
            <p:cNvSpPr txBox="1"/>
            <p:nvPr/>
          </p:nvSpPr>
          <p:spPr>
            <a:xfrm>
              <a:off x="5105525" y="2673035"/>
              <a:ext cx="2308272" cy="285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Physical address</a:t>
              </a:r>
              <a:endParaRPr lang="ko-KR" altLang="en-US" sz="1200" b="1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C9AA70F-272E-4F73-B23F-ED8B1405DB8F}"/>
                </a:ext>
              </a:extLst>
            </p:cNvPr>
            <p:cNvSpPr/>
            <p:nvPr/>
          </p:nvSpPr>
          <p:spPr>
            <a:xfrm>
              <a:off x="4282238" y="2957354"/>
              <a:ext cx="904875" cy="1767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50933BB-58B5-4D98-948F-E48C8E9CE22E}"/>
                </a:ext>
              </a:extLst>
            </p:cNvPr>
            <p:cNvSpPr/>
            <p:nvPr/>
          </p:nvSpPr>
          <p:spPr>
            <a:xfrm>
              <a:off x="4282237" y="3132101"/>
              <a:ext cx="904875" cy="1767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789852F-5B49-43E4-BC48-8D6EB2BDC2F8}"/>
                </a:ext>
              </a:extLst>
            </p:cNvPr>
            <p:cNvSpPr/>
            <p:nvPr/>
          </p:nvSpPr>
          <p:spPr>
            <a:xfrm>
              <a:off x="4282238" y="3308846"/>
              <a:ext cx="904875" cy="1767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3FB78CF-BEA8-46C7-900E-4942C58F31D6}"/>
                </a:ext>
              </a:extLst>
            </p:cNvPr>
            <p:cNvSpPr/>
            <p:nvPr/>
          </p:nvSpPr>
          <p:spPr>
            <a:xfrm>
              <a:off x="4282237" y="3483593"/>
              <a:ext cx="904875" cy="1767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9B3D213-37D7-4EC7-86F9-9330F8AD91D2}"/>
                </a:ext>
              </a:extLst>
            </p:cNvPr>
            <p:cNvSpPr/>
            <p:nvPr/>
          </p:nvSpPr>
          <p:spPr>
            <a:xfrm>
              <a:off x="5187111" y="2957354"/>
              <a:ext cx="904875" cy="1767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A074141-8B8F-4988-ABDF-DC4B7AF86E2D}"/>
                </a:ext>
              </a:extLst>
            </p:cNvPr>
            <p:cNvSpPr/>
            <p:nvPr/>
          </p:nvSpPr>
          <p:spPr>
            <a:xfrm>
              <a:off x="5187110" y="3132101"/>
              <a:ext cx="904875" cy="1767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1CCB131-2734-4E91-87F6-6B586530B408}"/>
                </a:ext>
              </a:extLst>
            </p:cNvPr>
            <p:cNvSpPr/>
            <p:nvPr/>
          </p:nvSpPr>
          <p:spPr>
            <a:xfrm>
              <a:off x="5187111" y="3308846"/>
              <a:ext cx="904875" cy="1767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1D76A41-BB77-4BEE-AF43-4D28A9A28415}"/>
                </a:ext>
              </a:extLst>
            </p:cNvPr>
            <p:cNvSpPr/>
            <p:nvPr/>
          </p:nvSpPr>
          <p:spPr>
            <a:xfrm>
              <a:off x="5187110" y="3483593"/>
              <a:ext cx="904875" cy="1767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1ED2251-9B1B-413E-AE78-BE4B27DF0A78}"/>
                </a:ext>
              </a:extLst>
            </p:cNvPr>
            <p:cNvSpPr/>
            <p:nvPr/>
          </p:nvSpPr>
          <p:spPr>
            <a:xfrm>
              <a:off x="4282234" y="3657391"/>
              <a:ext cx="904875" cy="1767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FCFB9A9-1C3A-4612-9923-6D1DB7093B81}"/>
                </a:ext>
              </a:extLst>
            </p:cNvPr>
            <p:cNvSpPr/>
            <p:nvPr/>
          </p:nvSpPr>
          <p:spPr>
            <a:xfrm>
              <a:off x="5187107" y="3657391"/>
              <a:ext cx="904875" cy="1767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573E519-22A9-4CBC-8FF7-211713FEABC2}"/>
                </a:ext>
              </a:extLst>
            </p:cNvPr>
            <p:cNvSpPr/>
            <p:nvPr/>
          </p:nvSpPr>
          <p:spPr>
            <a:xfrm>
              <a:off x="5189018" y="4412774"/>
              <a:ext cx="904875" cy="17674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CFD745A-BCFD-48CE-A4F4-9A6DD473449C}"/>
                </a:ext>
              </a:extLst>
            </p:cNvPr>
            <p:cNvSpPr/>
            <p:nvPr/>
          </p:nvSpPr>
          <p:spPr>
            <a:xfrm>
              <a:off x="5189017" y="4587521"/>
              <a:ext cx="904875" cy="17674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BEE6CE6-2650-4B1F-ABAA-48E84B3DD4FF}"/>
                </a:ext>
              </a:extLst>
            </p:cNvPr>
            <p:cNvSpPr/>
            <p:nvPr/>
          </p:nvSpPr>
          <p:spPr>
            <a:xfrm>
              <a:off x="5189018" y="4764266"/>
              <a:ext cx="904875" cy="17674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3B842B24-8541-4D43-9762-8221DDAA7772}"/>
                </a:ext>
              </a:extLst>
            </p:cNvPr>
            <p:cNvSpPr/>
            <p:nvPr/>
          </p:nvSpPr>
          <p:spPr>
            <a:xfrm>
              <a:off x="5189017" y="4939013"/>
              <a:ext cx="904875" cy="17674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EC1DB61-1DBA-4719-A902-8359A6DE78AE}"/>
                </a:ext>
              </a:extLst>
            </p:cNvPr>
            <p:cNvSpPr/>
            <p:nvPr/>
          </p:nvSpPr>
          <p:spPr>
            <a:xfrm>
              <a:off x="6093891" y="4412774"/>
              <a:ext cx="904875" cy="17674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ED73ABA-AF36-4C62-B7CD-3C4637215A52}"/>
                </a:ext>
              </a:extLst>
            </p:cNvPr>
            <p:cNvSpPr/>
            <p:nvPr/>
          </p:nvSpPr>
          <p:spPr>
            <a:xfrm>
              <a:off x="6093890" y="4587521"/>
              <a:ext cx="904875" cy="1767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F725228-5B6E-4DB2-BE79-55D6AED0D86B}"/>
                </a:ext>
              </a:extLst>
            </p:cNvPr>
            <p:cNvSpPr/>
            <p:nvPr/>
          </p:nvSpPr>
          <p:spPr>
            <a:xfrm>
              <a:off x="6093891" y="4764266"/>
              <a:ext cx="904875" cy="17674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EF256CC4-2B11-4B07-BE9C-5D7598A776F7}"/>
                </a:ext>
              </a:extLst>
            </p:cNvPr>
            <p:cNvSpPr/>
            <p:nvPr/>
          </p:nvSpPr>
          <p:spPr>
            <a:xfrm>
              <a:off x="6093890" y="4939013"/>
              <a:ext cx="904875" cy="17674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0AC48FD1-6311-4340-8AE5-893245F34C12}"/>
                </a:ext>
              </a:extLst>
            </p:cNvPr>
            <p:cNvSpPr/>
            <p:nvPr/>
          </p:nvSpPr>
          <p:spPr>
            <a:xfrm>
              <a:off x="5189014" y="5112811"/>
              <a:ext cx="904875" cy="17674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A704184-47AA-46D9-8A25-0B1064273E47}"/>
                </a:ext>
              </a:extLst>
            </p:cNvPr>
            <p:cNvSpPr/>
            <p:nvPr/>
          </p:nvSpPr>
          <p:spPr>
            <a:xfrm>
              <a:off x="6093887" y="5112811"/>
              <a:ext cx="904875" cy="176745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66811263-9A81-4566-A2DB-9F0839537D7B}"/>
                </a:ext>
              </a:extLst>
            </p:cNvPr>
            <p:cNvSpPr/>
            <p:nvPr/>
          </p:nvSpPr>
          <p:spPr>
            <a:xfrm>
              <a:off x="5189018" y="5281268"/>
              <a:ext cx="904875" cy="17674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F2CD90E-2F07-4A03-8EE8-47074D289E6D}"/>
                </a:ext>
              </a:extLst>
            </p:cNvPr>
            <p:cNvSpPr/>
            <p:nvPr/>
          </p:nvSpPr>
          <p:spPr>
            <a:xfrm>
              <a:off x="5189017" y="5456015"/>
              <a:ext cx="904875" cy="17674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63BF4CA0-47F1-409A-A3FF-1F752B38AC65}"/>
                </a:ext>
              </a:extLst>
            </p:cNvPr>
            <p:cNvSpPr/>
            <p:nvPr/>
          </p:nvSpPr>
          <p:spPr>
            <a:xfrm>
              <a:off x="5189018" y="5632760"/>
              <a:ext cx="904875" cy="17674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C08B4BE3-9BF2-4BDE-83C0-EF277D947E39}"/>
                </a:ext>
              </a:extLst>
            </p:cNvPr>
            <p:cNvSpPr/>
            <p:nvPr/>
          </p:nvSpPr>
          <p:spPr>
            <a:xfrm>
              <a:off x="5189017" y="5807507"/>
              <a:ext cx="904875" cy="17674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A082DBD3-6029-4AFE-9793-37AB66997A83}"/>
                </a:ext>
              </a:extLst>
            </p:cNvPr>
            <p:cNvSpPr/>
            <p:nvPr/>
          </p:nvSpPr>
          <p:spPr>
            <a:xfrm>
              <a:off x="6093891" y="5281268"/>
              <a:ext cx="904875" cy="17674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AFB1ECA-7163-45EA-AD99-D4B9D0744CE1}"/>
                </a:ext>
              </a:extLst>
            </p:cNvPr>
            <p:cNvSpPr/>
            <p:nvPr/>
          </p:nvSpPr>
          <p:spPr>
            <a:xfrm>
              <a:off x="6093890" y="5456015"/>
              <a:ext cx="904875" cy="17674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93D4343-3D60-4CAC-9104-1EA98CDA554C}"/>
                </a:ext>
              </a:extLst>
            </p:cNvPr>
            <p:cNvSpPr/>
            <p:nvPr/>
          </p:nvSpPr>
          <p:spPr>
            <a:xfrm>
              <a:off x="6093891" y="5632760"/>
              <a:ext cx="904875" cy="17674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5CD79F7-16EE-4176-9F9D-4219806FD57E}"/>
                </a:ext>
              </a:extLst>
            </p:cNvPr>
            <p:cNvSpPr/>
            <p:nvPr/>
          </p:nvSpPr>
          <p:spPr>
            <a:xfrm>
              <a:off x="6093890" y="5807507"/>
              <a:ext cx="904875" cy="176745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A63DE124-A96D-4F4E-9307-3685415DA98E}"/>
                </a:ext>
              </a:extLst>
            </p:cNvPr>
            <p:cNvSpPr/>
            <p:nvPr/>
          </p:nvSpPr>
          <p:spPr>
            <a:xfrm>
              <a:off x="5189014" y="5981305"/>
              <a:ext cx="904875" cy="17674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2CD3938-CDBA-4217-8021-8BB30D6BE7C5}"/>
                </a:ext>
              </a:extLst>
            </p:cNvPr>
            <p:cNvSpPr/>
            <p:nvPr/>
          </p:nvSpPr>
          <p:spPr>
            <a:xfrm>
              <a:off x="6093887" y="5981305"/>
              <a:ext cx="904875" cy="176745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03DFDD-F199-4E00-9E59-455CD1540FC8}"/>
                </a:ext>
              </a:extLst>
            </p:cNvPr>
            <p:cNvSpPr txBox="1"/>
            <p:nvPr/>
          </p:nvSpPr>
          <p:spPr>
            <a:xfrm>
              <a:off x="4965044" y="4132382"/>
              <a:ext cx="1262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Page number</a:t>
              </a:r>
              <a:endParaRPr lang="ko-KR" altLang="en-US" sz="1200" b="1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8638F2F-E82B-4B7C-81F8-3994D6E0B046}"/>
                </a:ext>
              </a:extLst>
            </p:cNvPr>
            <p:cNvSpPr txBox="1"/>
            <p:nvPr/>
          </p:nvSpPr>
          <p:spPr>
            <a:xfrm>
              <a:off x="6001911" y="4123968"/>
              <a:ext cx="230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Physical address</a:t>
              </a:r>
              <a:endParaRPr lang="ko-KR" altLang="en-US" sz="1200" b="1" dirty="0"/>
            </a:p>
          </p:txBody>
        </p:sp>
        <p:sp>
          <p:nvSpPr>
            <p:cNvPr id="115" name="원통형 114">
              <a:extLst>
                <a:ext uri="{FF2B5EF4-FFF2-40B4-BE49-F238E27FC236}">
                  <a16:creationId xmlns:a16="http://schemas.microsoft.com/office/drawing/2014/main" id="{2ED61A81-0BAA-4D1D-904B-B0CF3C31482A}"/>
                </a:ext>
              </a:extLst>
            </p:cNvPr>
            <p:cNvSpPr/>
            <p:nvPr/>
          </p:nvSpPr>
          <p:spPr>
            <a:xfrm>
              <a:off x="10556152" y="4798847"/>
              <a:ext cx="1210943" cy="1314335"/>
            </a:xfrm>
            <a:prstGeom prst="can">
              <a:avLst>
                <a:gd name="adj" fmla="val 14565"/>
              </a:avLst>
            </a:prstGeom>
            <a:solidFill>
              <a:schemeClr val="bg2">
                <a:lumMod val="75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8AB6F713-D28F-4DE3-8373-6409E7A9B812}"/>
                </a:ext>
              </a:extLst>
            </p:cNvPr>
            <p:cNvSpPr/>
            <p:nvPr/>
          </p:nvSpPr>
          <p:spPr>
            <a:xfrm>
              <a:off x="10727257" y="5059470"/>
              <a:ext cx="904875" cy="17674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9E5027F-1744-4CCD-BB7C-2C86406E41B1}"/>
                </a:ext>
              </a:extLst>
            </p:cNvPr>
            <p:cNvSpPr/>
            <p:nvPr/>
          </p:nvSpPr>
          <p:spPr>
            <a:xfrm>
              <a:off x="10727257" y="5440956"/>
              <a:ext cx="904875" cy="17674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E938A831-C59A-4851-A8C4-D5EE79083A9A}"/>
                </a:ext>
              </a:extLst>
            </p:cNvPr>
            <p:cNvSpPr/>
            <p:nvPr/>
          </p:nvSpPr>
          <p:spPr>
            <a:xfrm>
              <a:off x="10727257" y="5792448"/>
              <a:ext cx="904875" cy="17674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9A2BD9F-CE52-406E-A0EF-EF6DBE33DC02}"/>
                </a:ext>
              </a:extLst>
            </p:cNvPr>
            <p:cNvSpPr/>
            <p:nvPr/>
          </p:nvSpPr>
          <p:spPr>
            <a:xfrm>
              <a:off x="2689673" y="2171698"/>
              <a:ext cx="910524" cy="3646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/>
                  </a:solidFill>
                </a:rPr>
                <a:t>Page number</a:t>
              </a:r>
              <a:endParaRPr lang="ko-KR" altLang="en-US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9EB96A0-8B17-4C81-BCD8-46C2FB1E112E}"/>
                </a:ext>
              </a:extLst>
            </p:cNvPr>
            <p:cNvSpPr/>
            <p:nvPr/>
          </p:nvSpPr>
          <p:spPr>
            <a:xfrm>
              <a:off x="3594546" y="2171698"/>
              <a:ext cx="910524" cy="3646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2"/>
                  </a:solidFill>
                </a:rPr>
                <a:t>Data offset</a:t>
              </a:r>
              <a:endParaRPr lang="ko-KR" altLang="en-US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4C3CC76-FD0B-4E24-8FA0-86178897FA8E}"/>
                </a:ext>
              </a:extLst>
            </p:cNvPr>
            <p:cNvSpPr/>
            <p:nvPr/>
          </p:nvSpPr>
          <p:spPr>
            <a:xfrm>
              <a:off x="10359845" y="1497651"/>
              <a:ext cx="1603555" cy="28940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8B064B8-958A-4309-A9E0-D433B3C4825B}"/>
                </a:ext>
              </a:extLst>
            </p:cNvPr>
            <p:cNvSpPr/>
            <p:nvPr/>
          </p:nvSpPr>
          <p:spPr>
            <a:xfrm>
              <a:off x="7399226" y="3312426"/>
              <a:ext cx="904875" cy="176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2474AA2-059B-43AF-AF63-623274D47F62}"/>
                </a:ext>
              </a:extLst>
            </p:cNvPr>
            <p:cNvSpPr/>
            <p:nvPr/>
          </p:nvSpPr>
          <p:spPr>
            <a:xfrm>
              <a:off x="8304101" y="3312426"/>
              <a:ext cx="904875" cy="176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연결선: 꺾임 62">
              <a:extLst>
                <a:ext uri="{FF2B5EF4-FFF2-40B4-BE49-F238E27FC236}">
                  <a16:creationId xmlns:a16="http://schemas.microsoft.com/office/drawing/2014/main" id="{132FACE0-68EE-4AB5-9476-69391FCFCBB3}"/>
                </a:ext>
              </a:extLst>
            </p:cNvPr>
            <p:cNvCxnSpPr>
              <a:cxnSpLocks/>
              <a:stCxn id="51" idx="3"/>
              <a:endCxn id="62" idx="0"/>
            </p:cNvCxnSpPr>
            <p:nvPr/>
          </p:nvCxnSpPr>
          <p:spPr>
            <a:xfrm>
              <a:off x="4505070" y="2354040"/>
              <a:ext cx="4251469" cy="958386"/>
            </a:xfrm>
            <a:prstGeom prst="bentConnector2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61C42E44-93E0-42C7-A896-D1BBA963A3EF}"/>
                </a:ext>
              </a:extLst>
            </p:cNvPr>
            <p:cNvCxnSpPr>
              <a:stCxn id="38" idx="3"/>
              <a:endCxn id="61" idx="1"/>
            </p:cNvCxnSpPr>
            <p:nvPr/>
          </p:nvCxnSpPr>
          <p:spPr>
            <a:xfrm>
              <a:off x="6091986" y="3397219"/>
              <a:ext cx="1307240" cy="358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59D23F2-DB0C-426F-B16B-A9B1222E916A}"/>
                </a:ext>
              </a:extLst>
            </p:cNvPr>
            <p:cNvSpPr txBox="1"/>
            <p:nvPr/>
          </p:nvSpPr>
          <p:spPr>
            <a:xfrm>
              <a:off x="4965044" y="3837244"/>
              <a:ext cx="230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TLB</a:t>
              </a:r>
              <a:endParaRPr lang="ko-KR" altLang="en-US" sz="1200" b="1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FE1C004-5501-4CCF-A0B8-881DF2FAA2AF}"/>
                </a:ext>
              </a:extLst>
            </p:cNvPr>
            <p:cNvSpPr txBox="1"/>
            <p:nvPr/>
          </p:nvSpPr>
          <p:spPr>
            <a:xfrm>
              <a:off x="5643011" y="6149762"/>
              <a:ext cx="230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Page table</a:t>
              </a:r>
              <a:endParaRPr lang="ko-KR" altLang="en-US" sz="1200" b="1" dirty="0"/>
            </a:p>
          </p:txBody>
        </p: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C880BC0A-B0D4-44E4-AD53-72FF32E2E000}"/>
                </a:ext>
              </a:extLst>
            </p:cNvPr>
            <p:cNvCxnSpPr>
              <a:cxnSpLocks/>
              <a:stCxn id="62" idx="3"/>
            </p:cNvCxnSpPr>
            <p:nvPr/>
          </p:nvCxnSpPr>
          <p:spPr>
            <a:xfrm>
              <a:off x="9208976" y="3400799"/>
              <a:ext cx="1150865" cy="1158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연결선: 꺾임 127">
              <a:extLst>
                <a:ext uri="{FF2B5EF4-FFF2-40B4-BE49-F238E27FC236}">
                  <a16:creationId xmlns:a16="http://schemas.microsoft.com/office/drawing/2014/main" id="{FEFF7A94-AD3E-44E9-8B94-A8FAFFA7EEBE}"/>
                </a:ext>
              </a:extLst>
            </p:cNvPr>
            <p:cNvCxnSpPr>
              <a:cxnSpLocks/>
              <a:endCxn id="86" idx="1"/>
            </p:cNvCxnSpPr>
            <p:nvPr/>
          </p:nvCxnSpPr>
          <p:spPr>
            <a:xfrm rot="16200000" flipH="1">
              <a:off x="3016165" y="2679786"/>
              <a:ext cx="2301618" cy="2044088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연결선: 꺾임 128">
              <a:extLst>
                <a:ext uri="{FF2B5EF4-FFF2-40B4-BE49-F238E27FC236}">
                  <a16:creationId xmlns:a16="http://schemas.microsoft.com/office/drawing/2014/main" id="{E6CB9FB5-36BB-4979-83AA-0F2EC623F1A3}"/>
                </a:ext>
              </a:extLst>
            </p:cNvPr>
            <p:cNvCxnSpPr>
              <a:cxnSpLocks/>
              <a:stCxn id="90" idx="3"/>
              <a:endCxn id="61" idx="2"/>
            </p:cNvCxnSpPr>
            <p:nvPr/>
          </p:nvCxnSpPr>
          <p:spPr>
            <a:xfrm flipV="1">
              <a:off x="6998766" y="3489171"/>
              <a:ext cx="852898" cy="1363468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B376A737-6261-48A3-92A0-1C66C761D57F}"/>
                </a:ext>
              </a:extLst>
            </p:cNvPr>
            <p:cNvCxnSpPr>
              <a:cxnSpLocks/>
              <a:stCxn id="50" idx="2"/>
              <a:endCxn id="34" idx="1"/>
            </p:cNvCxnSpPr>
            <p:nvPr/>
          </p:nvCxnSpPr>
          <p:spPr>
            <a:xfrm rot="16200000" flipH="1">
              <a:off x="3283167" y="2398148"/>
              <a:ext cx="860838" cy="1137303"/>
            </a:xfrm>
            <a:prstGeom prst="bentConnector2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0A863A55-0A58-4E49-AC08-758550FE5DCC}"/>
                </a:ext>
              </a:extLst>
            </p:cNvPr>
            <p:cNvSpPr/>
            <p:nvPr/>
          </p:nvSpPr>
          <p:spPr>
            <a:xfrm>
              <a:off x="10370611" y="3318220"/>
              <a:ext cx="1603306" cy="176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6EBD6B0-A149-4D2F-AA5E-F67A9548746A}"/>
                </a:ext>
              </a:extLst>
            </p:cNvPr>
            <p:cNvSpPr txBox="1"/>
            <p:nvPr/>
          </p:nvSpPr>
          <p:spPr>
            <a:xfrm>
              <a:off x="3250570" y="4560767"/>
              <a:ext cx="1324910" cy="317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dirty="0">
                  <a:solidFill>
                    <a:schemeClr val="accent2"/>
                  </a:solidFill>
                </a:rPr>
                <a:t>TLB miss</a:t>
              </a:r>
              <a:endParaRPr lang="ko-KR" altLang="en-US" sz="1400" b="1" i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090A50A2-D9E0-47B9-B906-6695B26A54A3}"/>
              </a:ext>
            </a:extLst>
          </p:cNvPr>
          <p:cNvSpPr txBox="1"/>
          <p:nvPr/>
        </p:nvSpPr>
        <p:spPr>
          <a:xfrm>
            <a:off x="4258392" y="3234416"/>
            <a:ext cx="1171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chemeClr val="tx2"/>
                </a:solidFill>
              </a:rPr>
              <a:t>TLB</a:t>
            </a:r>
            <a:r>
              <a:rPr lang="ko-KR" altLang="en-US" sz="1400" b="1" i="1" dirty="0">
                <a:solidFill>
                  <a:schemeClr val="tx2"/>
                </a:solidFill>
              </a:rPr>
              <a:t> </a:t>
            </a:r>
            <a:r>
              <a:rPr lang="en-US" altLang="ko-KR" sz="1400" b="1" i="1" dirty="0">
                <a:solidFill>
                  <a:schemeClr val="tx2"/>
                </a:solidFill>
              </a:rPr>
              <a:t>hit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89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2000" dirty="0"/>
              <a:t>Modern C++ server workloads rely on 2MB huge page for performance</a:t>
            </a:r>
          </a:p>
          <a:p>
            <a:pPr lvl="1"/>
            <a:r>
              <a:rPr lang="en-US" altLang="ko-KR" sz="1600" dirty="0"/>
              <a:t>CPU</a:t>
            </a:r>
            <a:r>
              <a:rPr lang="ko-KR" altLang="en-US" sz="1600" dirty="0"/>
              <a:t>는 </a:t>
            </a:r>
            <a:r>
              <a:rPr lang="en-US" altLang="ko-KR" sz="1600" dirty="0"/>
              <a:t>page </a:t>
            </a:r>
            <a:r>
              <a:rPr lang="ko-KR" altLang="en-US" sz="1600" dirty="0"/>
              <a:t>단위</a:t>
            </a:r>
            <a:r>
              <a:rPr lang="en-US" altLang="ko-KR" sz="1600" dirty="0"/>
              <a:t>(4KB)</a:t>
            </a:r>
            <a:r>
              <a:rPr lang="ko-KR" altLang="en-US" sz="1600" dirty="0"/>
              <a:t>로 메모리 요청</a:t>
            </a:r>
            <a:endParaRPr lang="en-US" altLang="ko-KR" sz="1600" dirty="0"/>
          </a:p>
          <a:p>
            <a:pPr lvl="1"/>
            <a:r>
              <a:rPr lang="ko-KR" altLang="en-US" sz="1600" dirty="0"/>
              <a:t>메모리 가격 하락</a:t>
            </a:r>
            <a:r>
              <a:rPr lang="en-US" altLang="ko-KR" sz="1600" dirty="0"/>
              <a:t>, </a:t>
            </a:r>
            <a:r>
              <a:rPr lang="ko-KR" altLang="en-US" sz="1600" dirty="0"/>
              <a:t>서버 메모리 용량 증가 → 전체 페이지 수 증가 </a:t>
            </a:r>
            <a:endParaRPr lang="en-US" altLang="ko-KR" sz="1600" dirty="0"/>
          </a:p>
          <a:p>
            <a:pPr lvl="1"/>
            <a:r>
              <a:rPr lang="en-US" altLang="ko-KR" sz="1600" dirty="0"/>
              <a:t>TLB miss</a:t>
            </a:r>
            <a:r>
              <a:rPr lang="ko-KR" altLang="en-US" sz="1600" dirty="0"/>
              <a:t> 증가</a:t>
            </a:r>
            <a:r>
              <a:rPr lang="en-US" altLang="ko-KR" sz="1600" dirty="0"/>
              <a:t>, Page table</a:t>
            </a:r>
            <a:r>
              <a:rPr lang="ko-KR" altLang="en-US" sz="1600" dirty="0"/>
              <a:t> 탐색시간 증가 → 성능감소 </a:t>
            </a:r>
            <a:endParaRPr lang="en-US" altLang="ko-KR" sz="1600" dirty="0"/>
          </a:p>
          <a:p>
            <a:pPr lvl="1"/>
            <a:r>
              <a:rPr lang="en-US" altLang="ko-KR" sz="1800" dirty="0"/>
              <a:t>Solution: Page size</a:t>
            </a:r>
            <a:r>
              <a:rPr lang="ko-KR" altLang="en-US" sz="1800" dirty="0"/>
              <a:t>증가</a:t>
            </a:r>
            <a:r>
              <a:rPr lang="en-US" altLang="ko-KR" sz="1800" dirty="0"/>
              <a:t>(2MB)</a:t>
            </a:r>
            <a:r>
              <a:rPr lang="ko-KR" altLang="en-US" sz="1800" dirty="0"/>
              <a:t> → </a:t>
            </a:r>
            <a:r>
              <a:rPr lang="en-US" altLang="ko-KR" sz="1800" dirty="0"/>
              <a:t>TLB, Page table memory coverage </a:t>
            </a:r>
            <a:r>
              <a:rPr lang="ko-KR" altLang="en-US" sz="1800" dirty="0"/>
              <a:t> 증가 → </a:t>
            </a:r>
            <a:r>
              <a:rPr lang="en-US" altLang="ko-KR" sz="1800" dirty="0"/>
              <a:t>TLB hit </a:t>
            </a:r>
            <a:r>
              <a:rPr lang="ko-KR" altLang="en-US" sz="1800" dirty="0"/>
              <a:t>증가 </a:t>
            </a:r>
            <a:endParaRPr lang="en-US" altLang="ko-KR" sz="1800" dirty="0"/>
          </a:p>
          <a:p>
            <a:pPr marL="347400" lvl="1" indent="0">
              <a:buNone/>
            </a:pPr>
            <a:br>
              <a:rPr lang="en-US" altLang="ko-KR" dirty="0"/>
            </a:br>
            <a:endParaRPr kumimoji="1" lang="en-US" altLang="en-US" dirty="0"/>
          </a:p>
          <a:p>
            <a:endParaRPr kumimoji="1" lang="en-US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015C91D-7788-4FE6-B2E3-B52D8A66101E}"/>
              </a:ext>
            </a:extLst>
          </p:cNvPr>
          <p:cNvSpPr/>
          <p:nvPr/>
        </p:nvSpPr>
        <p:spPr>
          <a:xfrm>
            <a:off x="1249637" y="4696086"/>
            <a:ext cx="904875" cy="1767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3BFEC4A-C70D-4F92-805E-3E6D5DCB1BB3}"/>
              </a:ext>
            </a:extLst>
          </p:cNvPr>
          <p:cNvSpPr/>
          <p:nvPr/>
        </p:nvSpPr>
        <p:spPr>
          <a:xfrm>
            <a:off x="1249636" y="4870833"/>
            <a:ext cx="904875" cy="1767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7B891E6C-E748-4650-AA32-1C3D93315C2F}"/>
              </a:ext>
            </a:extLst>
          </p:cNvPr>
          <p:cNvSpPr/>
          <p:nvPr/>
        </p:nvSpPr>
        <p:spPr>
          <a:xfrm>
            <a:off x="1249637" y="5047578"/>
            <a:ext cx="904875" cy="1767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7F38526-CE86-4634-AA64-BF9AE8E978B8}"/>
              </a:ext>
            </a:extLst>
          </p:cNvPr>
          <p:cNvSpPr/>
          <p:nvPr/>
        </p:nvSpPr>
        <p:spPr>
          <a:xfrm>
            <a:off x="1249636" y="5222325"/>
            <a:ext cx="904875" cy="1767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A475F4F-22FB-46AC-809F-B47E314AAAF1}"/>
              </a:ext>
            </a:extLst>
          </p:cNvPr>
          <p:cNvSpPr/>
          <p:nvPr/>
        </p:nvSpPr>
        <p:spPr>
          <a:xfrm>
            <a:off x="2154510" y="4696086"/>
            <a:ext cx="904875" cy="1767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60AB15E-AF10-480B-8C3C-EEEB0367F417}"/>
              </a:ext>
            </a:extLst>
          </p:cNvPr>
          <p:cNvSpPr/>
          <p:nvPr/>
        </p:nvSpPr>
        <p:spPr>
          <a:xfrm>
            <a:off x="2154509" y="4870833"/>
            <a:ext cx="904875" cy="1767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64E61A3-F56E-4161-888E-973E2420B1A4}"/>
              </a:ext>
            </a:extLst>
          </p:cNvPr>
          <p:cNvSpPr/>
          <p:nvPr/>
        </p:nvSpPr>
        <p:spPr>
          <a:xfrm>
            <a:off x="2154510" y="5047578"/>
            <a:ext cx="904875" cy="1767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BAA81E9-E9E4-41BC-BDBA-A10C6E14C7CC}"/>
              </a:ext>
            </a:extLst>
          </p:cNvPr>
          <p:cNvSpPr/>
          <p:nvPr/>
        </p:nvSpPr>
        <p:spPr>
          <a:xfrm>
            <a:off x="2154509" y="5222325"/>
            <a:ext cx="904875" cy="1767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D4E2A1A-F9F7-46FF-998D-50F517CB3E13}"/>
              </a:ext>
            </a:extLst>
          </p:cNvPr>
          <p:cNvSpPr/>
          <p:nvPr/>
        </p:nvSpPr>
        <p:spPr>
          <a:xfrm>
            <a:off x="1249633" y="5396123"/>
            <a:ext cx="904875" cy="1767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474597B-60D5-408B-ABA8-D91EE4361FED}"/>
              </a:ext>
            </a:extLst>
          </p:cNvPr>
          <p:cNvSpPr/>
          <p:nvPr/>
        </p:nvSpPr>
        <p:spPr>
          <a:xfrm>
            <a:off x="2154506" y="5396123"/>
            <a:ext cx="904875" cy="1767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5BB6F96-9928-42C8-91CA-46D52224160A}"/>
              </a:ext>
            </a:extLst>
          </p:cNvPr>
          <p:cNvSpPr txBox="1"/>
          <p:nvPr/>
        </p:nvSpPr>
        <p:spPr>
          <a:xfrm>
            <a:off x="1482849" y="4406491"/>
            <a:ext cx="447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VA</a:t>
            </a:r>
            <a:endParaRPr lang="ko-KR" altLang="en-US" sz="1400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0B041BC-78C0-4F9E-81FD-78E4C2CB693C}"/>
              </a:ext>
            </a:extLst>
          </p:cNvPr>
          <p:cNvSpPr txBox="1"/>
          <p:nvPr/>
        </p:nvSpPr>
        <p:spPr>
          <a:xfrm>
            <a:off x="1878232" y="5615238"/>
            <a:ext cx="50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TLB</a:t>
            </a:r>
            <a:endParaRPr lang="ko-KR" altLang="en-US" sz="1400" b="1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0FA948-8134-4F58-BD24-70D263911715}"/>
              </a:ext>
            </a:extLst>
          </p:cNvPr>
          <p:cNvSpPr/>
          <p:nvPr/>
        </p:nvSpPr>
        <p:spPr>
          <a:xfrm>
            <a:off x="3979066" y="4013835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DFD03DA-0E77-4516-BC8F-EA233CD391B6}"/>
              </a:ext>
            </a:extLst>
          </p:cNvPr>
          <p:cNvSpPr/>
          <p:nvPr/>
        </p:nvSpPr>
        <p:spPr>
          <a:xfrm>
            <a:off x="3979065" y="4072249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E5B48FE9-3CE3-4DE8-B7E0-ECDA1DFFF5C8}"/>
              </a:ext>
            </a:extLst>
          </p:cNvPr>
          <p:cNvSpPr/>
          <p:nvPr/>
        </p:nvSpPr>
        <p:spPr>
          <a:xfrm>
            <a:off x="3979066" y="4143808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E8E4403-EDE7-404B-B138-350C516A7134}"/>
              </a:ext>
            </a:extLst>
          </p:cNvPr>
          <p:cNvSpPr/>
          <p:nvPr/>
        </p:nvSpPr>
        <p:spPr>
          <a:xfrm>
            <a:off x="3979065" y="4214924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6B92446B-8D2D-4AC7-9647-2C3151B1F646}"/>
              </a:ext>
            </a:extLst>
          </p:cNvPr>
          <p:cNvSpPr/>
          <p:nvPr/>
        </p:nvSpPr>
        <p:spPr>
          <a:xfrm>
            <a:off x="3979065" y="4273781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72F440D-5A17-48E5-85F1-CFDBD24B175F}"/>
              </a:ext>
            </a:extLst>
          </p:cNvPr>
          <p:cNvSpPr/>
          <p:nvPr/>
        </p:nvSpPr>
        <p:spPr>
          <a:xfrm>
            <a:off x="3979064" y="4332195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906A2A8-94E0-4A57-AE47-EC5454654CAC}"/>
              </a:ext>
            </a:extLst>
          </p:cNvPr>
          <p:cNvSpPr/>
          <p:nvPr/>
        </p:nvSpPr>
        <p:spPr>
          <a:xfrm>
            <a:off x="3979065" y="4403754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F7CEF12-DE85-4BD8-9377-CEEE75EA2703}"/>
              </a:ext>
            </a:extLst>
          </p:cNvPr>
          <p:cNvSpPr/>
          <p:nvPr/>
        </p:nvSpPr>
        <p:spPr>
          <a:xfrm>
            <a:off x="3979064" y="4474870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0596E0B6-AD7D-40E2-9850-762221B4AFB1}"/>
              </a:ext>
            </a:extLst>
          </p:cNvPr>
          <p:cNvSpPr/>
          <p:nvPr/>
        </p:nvSpPr>
        <p:spPr>
          <a:xfrm>
            <a:off x="3979065" y="4538467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33499A9-337C-47A9-95D2-B6DACB2A3314}"/>
              </a:ext>
            </a:extLst>
          </p:cNvPr>
          <p:cNvSpPr/>
          <p:nvPr/>
        </p:nvSpPr>
        <p:spPr>
          <a:xfrm>
            <a:off x="3979064" y="4596881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DFF4E86-0C1C-438B-B302-B4B66EEF8FC8}"/>
              </a:ext>
            </a:extLst>
          </p:cNvPr>
          <p:cNvSpPr/>
          <p:nvPr/>
        </p:nvSpPr>
        <p:spPr>
          <a:xfrm>
            <a:off x="3979065" y="4668440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2546E87-4049-4AC2-BE30-11F0949CF259}"/>
              </a:ext>
            </a:extLst>
          </p:cNvPr>
          <p:cNvSpPr/>
          <p:nvPr/>
        </p:nvSpPr>
        <p:spPr>
          <a:xfrm>
            <a:off x="3979064" y="4739556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18F0339-4F20-4648-9E86-225016D5676F}"/>
              </a:ext>
            </a:extLst>
          </p:cNvPr>
          <p:cNvSpPr/>
          <p:nvPr/>
        </p:nvSpPr>
        <p:spPr>
          <a:xfrm>
            <a:off x="3979064" y="4798413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226C3DD-E61B-4247-997A-F1FD4CC4AB25}"/>
              </a:ext>
            </a:extLst>
          </p:cNvPr>
          <p:cNvSpPr/>
          <p:nvPr/>
        </p:nvSpPr>
        <p:spPr>
          <a:xfrm>
            <a:off x="3979063" y="4856827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232D4BC2-879C-41C9-9CBF-53090ED20A9A}"/>
              </a:ext>
            </a:extLst>
          </p:cNvPr>
          <p:cNvSpPr/>
          <p:nvPr/>
        </p:nvSpPr>
        <p:spPr>
          <a:xfrm>
            <a:off x="3979064" y="4928386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084D4E62-C46A-4D55-89E9-4C8B92CECE28}"/>
              </a:ext>
            </a:extLst>
          </p:cNvPr>
          <p:cNvSpPr/>
          <p:nvPr/>
        </p:nvSpPr>
        <p:spPr>
          <a:xfrm>
            <a:off x="3979063" y="4999502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4E09A689-9C29-489C-A676-71CAD84238DA}"/>
              </a:ext>
            </a:extLst>
          </p:cNvPr>
          <p:cNvSpPr/>
          <p:nvPr/>
        </p:nvSpPr>
        <p:spPr>
          <a:xfrm>
            <a:off x="3979066" y="5072378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B0BF41F1-2D1B-4016-BECC-62FC3B6D825F}"/>
              </a:ext>
            </a:extLst>
          </p:cNvPr>
          <p:cNvSpPr/>
          <p:nvPr/>
        </p:nvSpPr>
        <p:spPr>
          <a:xfrm>
            <a:off x="3979065" y="5130792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2DD27B2-0C49-4425-9CA0-D492259C706E}"/>
              </a:ext>
            </a:extLst>
          </p:cNvPr>
          <p:cNvSpPr/>
          <p:nvPr/>
        </p:nvSpPr>
        <p:spPr>
          <a:xfrm>
            <a:off x="3979066" y="5202351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EB7C9019-F2D4-4296-A824-41E88DD748F1}"/>
              </a:ext>
            </a:extLst>
          </p:cNvPr>
          <p:cNvSpPr/>
          <p:nvPr/>
        </p:nvSpPr>
        <p:spPr>
          <a:xfrm>
            <a:off x="3979065" y="5273467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79DBDAF-54B4-4363-82A0-3252FD6F300A}"/>
              </a:ext>
            </a:extLst>
          </p:cNvPr>
          <p:cNvSpPr/>
          <p:nvPr/>
        </p:nvSpPr>
        <p:spPr>
          <a:xfrm>
            <a:off x="3979065" y="5332324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7E260D4-3A8A-4212-82C6-029442F47664}"/>
              </a:ext>
            </a:extLst>
          </p:cNvPr>
          <p:cNvSpPr/>
          <p:nvPr/>
        </p:nvSpPr>
        <p:spPr>
          <a:xfrm>
            <a:off x="3979064" y="5390738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5AAABFB-FC13-48FB-ADE3-B2BC296A0ACC}"/>
              </a:ext>
            </a:extLst>
          </p:cNvPr>
          <p:cNvSpPr/>
          <p:nvPr/>
        </p:nvSpPr>
        <p:spPr>
          <a:xfrm>
            <a:off x="3979065" y="5462297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3FC1CDD-783C-44AD-918C-DA223991883D}"/>
              </a:ext>
            </a:extLst>
          </p:cNvPr>
          <p:cNvSpPr/>
          <p:nvPr/>
        </p:nvSpPr>
        <p:spPr>
          <a:xfrm>
            <a:off x="3979064" y="5533413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AA1E1DD-4E29-44CB-B747-374A012EC7FA}"/>
              </a:ext>
            </a:extLst>
          </p:cNvPr>
          <p:cNvSpPr/>
          <p:nvPr/>
        </p:nvSpPr>
        <p:spPr>
          <a:xfrm>
            <a:off x="3979065" y="5597010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4593DC0-9C0F-4677-BC39-91A67AA56E03}"/>
              </a:ext>
            </a:extLst>
          </p:cNvPr>
          <p:cNvSpPr/>
          <p:nvPr/>
        </p:nvSpPr>
        <p:spPr>
          <a:xfrm>
            <a:off x="3979064" y="5655424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17634E7-89C2-4C47-BF1B-D54594A1C70C}"/>
              </a:ext>
            </a:extLst>
          </p:cNvPr>
          <p:cNvSpPr/>
          <p:nvPr/>
        </p:nvSpPr>
        <p:spPr>
          <a:xfrm>
            <a:off x="3979065" y="5726983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D9A48907-F0E2-41F0-8192-FEA2E1F11A77}"/>
              </a:ext>
            </a:extLst>
          </p:cNvPr>
          <p:cNvSpPr/>
          <p:nvPr/>
        </p:nvSpPr>
        <p:spPr>
          <a:xfrm>
            <a:off x="3979064" y="5798099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1CF76862-106B-4510-95CE-90222FDED75F}"/>
              </a:ext>
            </a:extLst>
          </p:cNvPr>
          <p:cNvSpPr/>
          <p:nvPr/>
        </p:nvSpPr>
        <p:spPr>
          <a:xfrm>
            <a:off x="3979064" y="5856956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A3FF1006-8FB0-4030-9E54-95713CA2BDB9}"/>
              </a:ext>
            </a:extLst>
          </p:cNvPr>
          <p:cNvSpPr/>
          <p:nvPr/>
        </p:nvSpPr>
        <p:spPr>
          <a:xfrm>
            <a:off x="3979063" y="5915370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925C354-0E52-4C71-9B5B-D497D21BC6D5}"/>
              </a:ext>
            </a:extLst>
          </p:cNvPr>
          <p:cNvSpPr txBox="1"/>
          <p:nvPr/>
        </p:nvSpPr>
        <p:spPr>
          <a:xfrm>
            <a:off x="2383056" y="4390055"/>
            <a:ext cx="447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PA</a:t>
            </a:r>
            <a:endParaRPr lang="ko-KR" altLang="en-US" sz="1400" b="1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88A664BA-3B5F-41D4-8B4C-C7BCEE0E904C}"/>
              </a:ext>
            </a:extLst>
          </p:cNvPr>
          <p:cNvSpPr txBox="1"/>
          <p:nvPr/>
        </p:nvSpPr>
        <p:spPr>
          <a:xfrm>
            <a:off x="4201567" y="6104947"/>
            <a:ext cx="1698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Main memory</a:t>
            </a:r>
            <a:endParaRPr lang="ko-KR" altLang="en-US" sz="1400" b="1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1F56E2E-7C3D-4BFC-9CDE-AEF042897FB5}"/>
              </a:ext>
            </a:extLst>
          </p:cNvPr>
          <p:cNvSpPr txBox="1"/>
          <p:nvPr/>
        </p:nvSpPr>
        <p:spPr>
          <a:xfrm>
            <a:off x="2502876" y="3559685"/>
            <a:ext cx="2074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Page size = 4KB</a:t>
            </a:r>
            <a:endParaRPr lang="ko-KR" altLang="en-US" sz="1400" b="1" dirty="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F7E0E4AE-3C36-4EA7-9864-0A0840F15D1D}"/>
              </a:ext>
            </a:extLst>
          </p:cNvPr>
          <p:cNvCxnSpPr>
            <a:stCxn id="141" idx="3"/>
            <a:endCxn id="180" idx="1"/>
          </p:cNvCxnSpPr>
          <p:nvPr/>
        </p:nvCxnSpPr>
        <p:spPr>
          <a:xfrm>
            <a:off x="3059385" y="4784459"/>
            <a:ext cx="919681" cy="323638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96782C2D-2804-497C-A67C-FE154A840888}"/>
              </a:ext>
            </a:extLst>
          </p:cNvPr>
          <p:cNvCxnSpPr>
            <a:cxnSpLocks/>
            <a:stCxn id="143" idx="3"/>
            <a:endCxn id="187" idx="1"/>
          </p:cNvCxnSpPr>
          <p:nvPr/>
        </p:nvCxnSpPr>
        <p:spPr>
          <a:xfrm>
            <a:off x="3059385" y="5135951"/>
            <a:ext cx="919679" cy="43318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7DF58B4C-9759-4B1D-B553-B77993D4C808}"/>
              </a:ext>
            </a:extLst>
          </p:cNvPr>
          <p:cNvCxnSpPr>
            <a:cxnSpLocks/>
            <a:stCxn id="146" idx="3"/>
            <a:endCxn id="174" idx="1"/>
          </p:cNvCxnSpPr>
          <p:nvPr/>
        </p:nvCxnSpPr>
        <p:spPr>
          <a:xfrm flipV="1">
            <a:off x="3059381" y="4704159"/>
            <a:ext cx="919684" cy="78033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12D16D7-EC09-4078-85E0-D6C6655CD702}"/>
              </a:ext>
            </a:extLst>
          </p:cNvPr>
          <p:cNvCxnSpPr>
            <a:cxnSpLocks/>
            <a:stCxn id="142" idx="3"/>
            <a:endCxn id="184" idx="1"/>
          </p:cNvCxnSpPr>
          <p:nvPr/>
        </p:nvCxnSpPr>
        <p:spPr>
          <a:xfrm>
            <a:off x="3059384" y="4959206"/>
            <a:ext cx="919681" cy="40883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6DBCF22-9AED-4F72-B572-DBA521E4D9EB}"/>
              </a:ext>
            </a:extLst>
          </p:cNvPr>
          <p:cNvSpPr/>
          <p:nvPr/>
        </p:nvSpPr>
        <p:spPr>
          <a:xfrm>
            <a:off x="6736037" y="4720228"/>
            <a:ext cx="904875" cy="1767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27BA4975-6F92-4537-B1D6-F622617ABFB0}"/>
              </a:ext>
            </a:extLst>
          </p:cNvPr>
          <p:cNvSpPr/>
          <p:nvPr/>
        </p:nvSpPr>
        <p:spPr>
          <a:xfrm>
            <a:off x="6736036" y="4894975"/>
            <a:ext cx="904875" cy="1767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2CE3481-ADFC-439C-9CAE-4331996CD336}"/>
              </a:ext>
            </a:extLst>
          </p:cNvPr>
          <p:cNvSpPr/>
          <p:nvPr/>
        </p:nvSpPr>
        <p:spPr>
          <a:xfrm>
            <a:off x="6736037" y="5071720"/>
            <a:ext cx="904875" cy="1767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10E9A6A7-36EC-408C-BC73-86FCB34B7B50}"/>
              </a:ext>
            </a:extLst>
          </p:cNvPr>
          <p:cNvSpPr/>
          <p:nvPr/>
        </p:nvSpPr>
        <p:spPr>
          <a:xfrm>
            <a:off x="6736036" y="5246467"/>
            <a:ext cx="904875" cy="1767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D03A49E-F59D-4228-8950-393721C4B464}"/>
              </a:ext>
            </a:extLst>
          </p:cNvPr>
          <p:cNvSpPr/>
          <p:nvPr/>
        </p:nvSpPr>
        <p:spPr>
          <a:xfrm>
            <a:off x="7640910" y="4720228"/>
            <a:ext cx="904875" cy="1767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412CBB5C-20A7-4574-9B7D-2428E9D04472}"/>
              </a:ext>
            </a:extLst>
          </p:cNvPr>
          <p:cNvSpPr/>
          <p:nvPr/>
        </p:nvSpPr>
        <p:spPr>
          <a:xfrm>
            <a:off x="7640909" y="4894975"/>
            <a:ext cx="904875" cy="1767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00CE98A1-E0AF-4038-9DEC-7C8D1A0E6C59}"/>
              </a:ext>
            </a:extLst>
          </p:cNvPr>
          <p:cNvSpPr/>
          <p:nvPr/>
        </p:nvSpPr>
        <p:spPr>
          <a:xfrm>
            <a:off x="7640910" y="5071720"/>
            <a:ext cx="904875" cy="1767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AC05852-F0CE-43CA-B2C6-D440A540F716}"/>
              </a:ext>
            </a:extLst>
          </p:cNvPr>
          <p:cNvSpPr/>
          <p:nvPr/>
        </p:nvSpPr>
        <p:spPr>
          <a:xfrm>
            <a:off x="7640909" y="5246467"/>
            <a:ext cx="904875" cy="1767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E6C5BF4-A388-40F9-A203-BBAFE05E03D3}"/>
              </a:ext>
            </a:extLst>
          </p:cNvPr>
          <p:cNvSpPr/>
          <p:nvPr/>
        </p:nvSpPr>
        <p:spPr>
          <a:xfrm>
            <a:off x="6736033" y="5420265"/>
            <a:ext cx="904875" cy="1767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E3C3943D-5DB4-45A0-B22D-217D490EB805}"/>
              </a:ext>
            </a:extLst>
          </p:cNvPr>
          <p:cNvSpPr/>
          <p:nvPr/>
        </p:nvSpPr>
        <p:spPr>
          <a:xfrm>
            <a:off x="7640906" y="5420265"/>
            <a:ext cx="904875" cy="1767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A32A4C6D-E858-44F3-B1F6-4511B49F16DE}"/>
              </a:ext>
            </a:extLst>
          </p:cNvPr>
          <p:cNvSpPr txBox="1"/>
          <p:nvPr/>
        </p:nvSpPr>
        <p:spPr>
          <a:xfrm>
            <a:off x="6969249" y="4430633"/>
            <a:ext cx="447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VA</a:t>
            </a:r>
            <a:endParaRPr lang="ko-KR" altLang="en-US" sz="14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E077A333-E158-420F-992F-51928A5F6776}"/>
              </a:ext>
            </a:extLst>
          </p:cNvPr>
          <p:cNvSpPr txBox="1"/>
          <p:nvPr/>
        </p:nvSpPr>
        <p:spPr>
          <a:xfrm>
            <a:off x="7364632" y="5639380"/>
            <a:ext cx="50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TLB</a:t>
            </a:r>
            <a:endParaRPr lang="ko-KR" altLang="en-US" sz="1400" b="1" dirty="0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24BECE1B-AC4C-493A-821C-585AA319FE9E}"/>
              </a:ext>
            </a:extLst>
          </p:cNvPr>
          <p:cNvSpPr/>
          <p:nvPr/>
        </p:nvSpPr>
        <p:spPr>
          <a:xfrm>
            <a:off x="9465466" y="4211655"/>
            <a:ext cx="1698025" cy="32989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23136A6E-CBC4-45B9-B173-3E4A64B829D5}"/>
              </a:ext>
            </a:extLst>
          </p:cNvPr>
          <p:cNvSpPr txBox="1"/>
          <p:nvPr/>
        </p:nvSpPr>
        <p:spPr>
          <a:xfrm>
            <a:off x="7869456" y="4414197"/>
            <a:ext cx="447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PA</a:t>
            </a:r>
            <a:endParaRPr lang="ko-KR" altLang="en-US" sz="1400" b="1" dirty="0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0F77CE28-506C-4D18-90D9-5F6EE9ED219E}"/>
              </a:ext>
            </a:extLst>
          </p:cNvPr>
          <p:cNvSpPr txBox="1"/>
          <p:nvPr/>
        </p:nvSpPr>
        <p:spPr>
          <a:xfrm>
            <a:off x="9681619" y="6129089"/>
            <a:ext cx="1698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Main memory</a:t>
            </a:r>
            <a:endParaRPr lang="ko-KR" altLang="en-US" sz="1400" b="1" dirty="0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72F5598D-891C-486A-A6B4-30C6EE49C565}"/>
              </a:ext>
            </a:extLst>
          </p:cNvPr>
          <p:cNvSpPr txBox="1"/>
          <p:nvPr/>
        </p:nvSpPr>
        <p:spPr>
          <a:xfrm>
            <a:off x="8169542" y="3496745"/>
            <a:ext cx="2074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Page size = 2MB</a:t>
            </a:r>
            <a:endParaRPr lang="ko-KR" altLang="en-US" sz="1400" b="1" dirty="0"/>
          </a:p>
        </p:txBody>
      </p: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C1A50795-5102-412E-9261-C16B0065C172}"/>
              </a:ext>
            </a:extLst>
          </p:cNvPr>
          <p:cNvCxnSpPr>
            <a:cxnSpLocks/>
            <a:stCxn id="220" idx="3"/>
            <a:endCxn id="282" idx="1"/>
          </p:cNvCxnSpPr>
          <p:nvPr/>
        </p:nvCxnSpPr>
        <p:spPr>
          <a:xfrm>
            <a:off x="8545785" y="4808601"/>
            <a:ext cx="925966" cy="20034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화살표 연결선 263">
            <a:extLst>
              <a:ext uri="{FF2B5EF4-FFF2-40B4-BE49-F238E27FC236}">
                <a16:creationId xmlns:a16="http://schemas.microsoft.com/office/drawing/2014/main" id="{A10ADD0A-57F6-4976-AFAF-3961BD6E31BA}"/>
              </a:ext>
            </a:extLst>
          </p:cNvPr>
          <p:cNvCxnSpPr>
            <a:cxnSpLocks/>
            <a:stCxn id="222" idx="3"/>
            <a:endCxn id="284" idx="1"/>
          </p:cNvCxnSpPr>
          <p:nvPr/>
        </p:nvCxnSpPr>
        <p:spPr>
          <a:xfrm>
            <a:off x="8545785" y="5160093"/>
            <a:ext cx="918096" cy="49830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83806242-2419-40E7-9D69-FB0331A1DFFA}"/>
              </a:ext>
            </a:extLst>
          </p:cNvPr>
          <p:cNvCxnSpPr>
            <a:cxnSpLocks/>
            <a:stCxn id="225" idx="3"/>
            <a:endCxn id="281" idx="1"/>
          </p:cNvCxnSpPr>
          <p:nvPr/>
        </p:nvCxnSpPr>
        <p:spPr>
          <a:xfrm flipV="1">
            <a:off x="8545781" y="4686229"/>
            <a:ext cx="919685" cy="82240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8B0DFBD5-BF05-4AE2-84BF-2538C8C55CC5}"/>
              </a:ext>
            </a:extLst>
          </p:cNvPr>
          <p:cNvCxnSpPr>
            <a:cxnSpLocks/>
            <a:stCxn id="221" idx="3"/>
            <a:endCxn id="283" idx="1"/>
          </p:cNvCxnSpPr>
          <p:nvPr/>
        </p:nvCxnSpPr>
        <p:spPr>
          <a:xfrm>
            <a:off x="8545784" y="4983348"/>
            <a:ext cx="925967" cy="34474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F2326649-27BC-4D97-8825-87E29870C58A}"/>
              </a:ext>
            </a:extLst>
          </p:cNvPr>
          <p:cNvSpPr/>
          <p:nvPr/>
        </p:nvSpPr>
        <p:spPr>
          <a:xfrm>
            <a:off x="9465466" y="4521279"/>
            <a:ext cx="1698025" cy="32989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ED5C288B-757B-4A41-97B5-3E80E914FD24}"/>
              </a:ext>
            </a:extLst>
          </p:cNvPr>
          <p:cNvSpPr/>
          <p:nvPr/>
        </p:nvSpPr>
        <p:spPr>
          <a:xfrm>
            <a:off x="9471751" y="4843992"/>
            <a:ext cx="1698025" cy="32989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85026AD0-F6EF-4D95-81B3-E3C6B3A1A17D}"/>
              </a:ext>
            </a:extLst>
          </p:cNvPr>
          <p:cNvSpPr/>
          <p:nvPr/>
        </p:nvSpPr>
        <p:spPr>
          <a:xfrm>
            <a:off x="9471751" y="5163141"/>
            <a:ext cx="1698025" cy="32989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92FF2F74-05E2-40D0-965C-44009FF7D109}"/>
              </a:ext>
            </a:extLst>
          </p:cNvPr>
          <p:cNvSpPr/>
          <p:nvPr/>
        </p:nvSpPr>
        <p:spPr>
          <a:xfrm>
            <a:off x="9463881" y="5493449"/>
            <a:ext cx="1698025" cy="32989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0CD29164-A97E-4048-B52B-1085A98B9918}"/>
              </a:ext>
            </a:extLst>
          </p:cNvPr>
          <p:cNvSpPr/>
          <p:nvPr/>
        </p:nvSpPr>
        <p:spPr>
          <a:xfrm>
            <a:off x="9463881" y="5803073"/>
            <a:ext cx="1698025" cy="32989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685E967D-3CA1-488E-B894-3381383BE48A}"/>
              </a:ext>
            </a:extLst>
          </p:cNvPr>
          <p:cNvSpPr/>
          <p:nvPr/>
        </p:nvSpPr>
        <p:spPr>
          <a:xfrm>
            <a:off x="9465466" y="3888096"/>
            <a:ext cx="1698025" cy="32989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E871EAB1-623C-43D5-9BC4-D02CE9C1EA10}"/>
              </a:ext>
            </a:extLst>
          </p:cNvPr>
          <p:cNvSpPr/>
          <p:nvPr/>
        </p:nvSpPr>
        <p:spPr>
          <a:xfrm>
            <a:off x="3979063" y="3809169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B00E209D-428F-4E82-B727-B28D1B1783C3}"/>
              </a:ext>
            </a:extLst>
          </p:cNvPr>
          <p:cNvSpPr/>
          <p:nvPr/>
        </p:nvSpPr>
        <p:spPr>
          <a:xfrm>
            <a:off x="3979062" y="3867583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0E9F0973-5574-4CE8-8CC2-B0362E591BF7}"/>
              </a:ext>
            </a:extLst>
          </p:cNvPr>
          <p:cNvSpPr/>
          <p:nvPr/>
        </p:nvSpPr>
        <p:spPr>
          <a:xfrm>
            <a:off x="3979063" y="3939142"/>
            <a:ext cx="16980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B3A72C43-ADD6-40C7-BE57-C7B27E02B9FA}"/>
              </a:ext>
            </a:extLst>
          </p:cNvPr>
          <p:cNvSpPr txBox="1"/>
          <p:nvPr/>
        </p:nvSpPr>
        <p:spPr>
          <a:xfrm>
            <a:off x="6240463" y="3075512"/>
            <a:ext cx="5415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전체 </a:t>
            </a:r>
            <a:r>
              <a:rPr lang="en-US" altLang="ko-KR" sz="1400" b="1" dirty="0">
                <a:solidFill>
                  <a:srgbClr val="FF0000"/>
                </a:solidFill>
              </a:rPr>
              <a:t>Page</a:t>
            </a:r>
            <a:r>
              <a:rPr lang="ko-KR" altLang="en-US" sz="1400" b="1" dirty="0">
                <a:solidFill>
                  <a:srgbClr val="FF0000"/>
                </a:solidFill>
              </a:rPr>
              <a:t> 수</a:t>
            </a:r>
            <a:r>
              <a:rPr lang="en-US" altLang="ko-KR" sz="1400" b="1" dirty="0">
                <a:solidFill>
                  <a:srgbClr val="FF0000"/>
                </a:solidFill>
              </a:rPr>
              <a:t>: 7, TLB</a:t>
            </a:r>
            <a:r>
              <a:rPr lang="ko-KR" altLang="en-US" sz="1400" b="1" dirty="0">
                <a:solidFill>
                  <a:srgbClr val="FF0000"/>
                </a:solidFill>
              </a:rPr>
              <a:t>에 </a:t>
            </a:r>
            <a:r>
              <a:rPr lang="ko-KR" altLang="en-US" sz="1400" b="1" dirty="0" err="1">
                <a:solidFill>
                  <a:srgbClr val="FF0000"/>
                </a:solidFill>
              </a:rPr>
              <a:t>매핑된</a:t>
            </a:r>
            <a:r>
              <a:rPr lang="ko-KR" altLang="en-US" sz="1400" b="1" dirty="0">
                <a:solidFill>
                  <a:srgbClr val="FF0000"/>
                </a:solidFill>
              </a:rPr>
              <a:t> 페이지 수</a:t>
            </a:r>
            <a:r>
              <a:rPr lang="en-US" altLang="ko-KR" sz="1400" b="1" dirty="0">
                <a:solidFill>
                  <a:srgbClr val="FF0000"/>
                </a:solidFill>
              </a:rPr>
              <a:t>: 5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전체 </a:t>
            </a:r>
            <a:r>
              <a:rPr lang="en-US" altLang="ko-KR" sz="1400" b="1" dirty="0">
                <a:solidFill>
                  <a:srgbClr val="FF0000"/>
                </a:solidFill>
              </a:rPr>
              <a:t>Page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coverage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=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71%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F1312CF-E1EC-426D-B2C9-A762F970F563}"/>
              </a:ext>
            </a:extLst>
          </p:cNvPr>
          <p:cNvSpPr txBox="1"/>
          <p:nvPr/>
        </p:nvSpPr>
        <p:spPr>
          <a:xfrm>
            <a:off x="843298" y="3078587"/>
            <a:ext cx="5415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전체 </a:t>
            </a:r>
            <a:r>
              <a:rPr lang="en-US" altLang="ko-KR" sz="1400" b="1" dirty="0">
                <a:solidFill>
                  <a:srgbClr val="FF0000"/>
                </a:solidFill>
              </a:rPr>
              <a:t>Page </a:t>
            </a:r>
            <a:r>
              <a:rPr lang="ko-KR" altLang="en-US" sz="1400" b="1" dirty="0">
                <a:solidFill>
                  <a:srgbClr val="FF0000"/>
                </a:solidFill>
              </a:rPr>
              <a:t>수</a:t>
            </a:r>
            <a:r>
              <a:rPr lang="en-US" altLang="ko-KR" sz="1400" b="1" dirty="0">
                <a:solidFill>
                  <a:srgbClr val="FF0000"/>
                </a:solidFill>
              </a:rPr>
              <a:t>: 32, TLB</a:t>
            </a:r>
            <a:r>
              <a:rPr lang="ko-KR" altLang="en-US" sz="1400" b="1" dirty="0">
                <a:solidFill>
                  <a:srgbClr val="FF0000"/>
                </a:solidFill>
              </a:rPr>
              <a:t>에 </a:t>
            </a:r>
            <a:r>
              <a:rPr lang="ko-KR" altLang="en-US" sz="1400" b="1" dirty="0" err="1">
                <a:solidFill>
                  <a:srgbClr val="FF0000"/>
                </a:solidFill>
              </a:rPr>
              <a:t>매핑된</a:t>
            </a:r>
            <a:r>
              <a:rPr lang="ko-KR" altLang="en-US" sz="1400" b="1" dirty="0">
                <a:solidFill>
                  <a:srgbClr val="FF0000"/>
                </a:solidFill>
              </a:rPr>
              <a:t> 페이지 수</a:t>
            </a:r>
            <a:r>
              <a:rPr lang="en-US" altLang="ko-KR" sz="1400" b="1" dirty="0">
                <a:solidFill>
                  <a:srgbClr val="FF0000"/>
                </a:solidFill>
              </a:rPr>
              <a:t>: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5 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전체 </a:t>
            </a:r>
            <a:r>
              <a:rPr lang="en-US" altLang="ko-KR" sz="1400" b="1" dirty="0">
                <a:solidFill>
                  <a:srgbClr val="FF0000"/>
                </a:solidFill>
              </a:rPr>
              <a:t>Page coverage = 15.6%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951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2000" dirty="0"/>
              <a:t>Modern operating system support huge pages and recent research improves at the kernel-level</a:t>
            </a:r>
          </a:p>
          <a:p>
            <a:pPr lvl="1"/>
            <a:r>
              <a:rPr lang="en-US" altLang="ko-KR" sz="1600" dirty="0"/>
              <a:t>Y. Kwon et. al. OSDI’16, A. Panwar et. al. ASPLOS’19</a:t>
            </a:r>
          </a:p>
          <a:p>
            <a:r>
              <a:rPr lang="en-US" altLang="ko-KR" sz="2000" dirty="0"/>
              <a:t>But, less explored problem is that for user-level applications to use huge pages effectively</a:t>
            </a:r>
          </a:p>
          <a:p>
            <a:r>
              <a:rPr lang="en-US" altLang="ko-KR" sz="2000" dirty="0"/>
              <a:t>Past work shows that to make maximum use of huge pages </a:t>
            </a:r>
          </a:p>
          <a:p>
            <a:pPr lvl="1"/>
            <a:r>
              <a:rPr lang="en-US" altLang="ko-KR" sz="1600" dirty="0"/>
              <a:t>the user-level allocator needs to cooperate by allocating memory in chunks of 2 MB from the OS</a:t>
            </a:r>
          </a:p>
          <a:p>
            <a:r>
              <a:rPr lang="en-US" altLang="ko-KR" sz="2000" dirty="0"/>
              <a:t>This approach lead to a new fragmentation problem </a:t>
            </a:r>
          </a:p>
          <a:p>
            <a:endParaRPr kumimoji="1" lang="en-US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F60175-C968-4E80-BD72-B59F5F827DE4}"/>
              </a:ext>
            </a:extLst>
          </p:cNvPr>
          <p:cNvSpPr/>
          <p:nvPr/>
        </p:nvSpPr>
        <p:spPr>
          <a:xfrm>
            <a:off x="864523" y="4117572"/>
            <a:ext cx="3341717" cy="180779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B482B-46AB-4BD8-8089-7D0CD8192F87}"/>
              </a:ext>
            </a:extLst>
          </p:cNvPr>
          <p:cNvSpPr txBox="1"/>
          <p:nvPr/>
        </p:nvSpPr>
        <p:spPr>
          <a:xfrm>
            <a:off x="1479665" y="4156364"/>
            <a:ext cx="211143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C/C++ Application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55E3E6-567A-4942-A0A6-8317209CC0BA}"/>
              </a:ext>
            </a:extLst>
          </p:cNvPr>
          <p:cNvSpPr/>
          <p:nvPr/>
        </p:nvSpPr>
        <p:spPr>
          <a:xfrm>
            <a:off x="1088966" y="4599710"/>
            <a:ext cx="2892829" cy="6982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String* s = 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 string(“Hello”);</a:t>
            </a:r>
          </a:p>
          <a:p>
            <a:pPr algn="ctr"/>
            <a:r>
              <a:rPr lang="en-US" altLang="ko-KR" sz="1200" b="1" dirty="0">
                <a:solidFill>
                  <a:schemeClr val="tx2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altLang="ko-KR" sz="1200" b="1" dirty="0">
                <a:solidFill>
                  <a:schemeClr val="accent5"/>
                </a:solidFill>
                <a:latin typeface="Consolas" panose="020B0609020204030204" pitchFamily="49" charset="0"/>
              </a:rPr>
              <a:t>delete </a:t>
            </a:r>
            <a:r>
              <a:rPr lang="en-US" altLang="ko-KR" sz="12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s;</a:t>
            </a:r>
            <a:endParaRPr lang="ko-KR" altLang="en-US" sz="1200" dirty="0">
              <a:solidFill>
                <a:sysClr val="windowText" lastClr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83E5339-82BF-4347-9C36-9C78D7E2C182}"/>
              </a:ext>
            </a:extLst>
          </p:cNvPr>
          <p:cNvSpPr/>
          <p:nvPr/>
        </p:nvSpPr>
        <p:spPr>
          <a:xfrm>
            <a:off x="1088966" y="5461823"/>
            <a:ext cx="2892829" cy="2847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</a:rPr>
              <a:t>User-level allocator</a:t>
            </a:r>
            <a:endParaRPr lang="ko-KR" altLang="en-US" sz="1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91F8506-4582-4869-B57C-9B3B1569678E}"/>
              </a:ext>
            </a:extLst>
          </p:cNvPr>
          <p:cNvCxnSpPr/>
          <p:nvPr/>
        </p:nvCxnSpPr>
        <p:spPr>
          <a:xfrm>
            <a:off x="6547747" y="6150726"/>
            <a:ext cx="45221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279748AA-81E1-4D3A-9CC0-189C5ADEF265}"/>
              </a:ext>
            </a:extLst>
          </p:cNvPr>
          <p:cNvCxnSpPr>
            <a:cxnSpLocks/>
          </p:cNvCxnSpPr>
          <p:nvPr/>
        </p:nvCxnSpPr>
        <p:spPr>
          <a:xfrm flipV="1">
            <a:off x="6567144" y="3709168"/>
            <a:ext cx="0" cy="24459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D19ADC-8398-4893-A503-6CCEC8544B95}"/>
              </a:ext>
            </a:extLst>
          </p:cNvPr>
          <p:cNvSpPr/>
          <p:nvPr/>
        </p:nvSpPr>
        <p:spPr>
          <a:xfrm>
            <a:off x="6591304" y="3993959"/>
            <a:ext cx="4121031" cy="214014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A63BA-CDE4-4262-9EF4-119EDAE1972E}"/>
              </a:ext>
            </a:extLst>
          </p:cNvPr>
          <p:cNvSpPr txBox="1"/>
          <p:nvPr/>
        </p:nvSpPr>
        <p:spPr>
          <a:xfrm>
            <a:off x="7572638" y="3620252"/>
            <a:ext cx="3497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2MB page allocated form OS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B2FB8B-2E76-4E90-8589-0028C3E59489}"/>
              </a:ext>
            </a:extLst>
          </p:cNvPr>
          <p:cNvSpPr/>
          <p:nvPr/>
        </p:nvSpPr>
        <p:spPr>
          <a:xfrm>
            <a:off x="6909007" y="4795969"/>
            <a:ext cx="1742812" cy="4485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53D3B4-CCA2-4367-B527-B8247CB4A154}"/>
              </a:ext>
            </a:extLst>
          </p:cNvPr>
          <p:cNvSpPr txBox="1"/>
          <p:nvPr/>
        </p:nvSpPr>
        <p:spPr>
          <a:xfrm rot="10800000">
            <a:off x="6058391" y="3500114"/>
            <a:ext cx="461665" cy="24459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1" dirty="0"/>
              <a:t>Memory address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B204AA-659A-45DC-8602-215FD2B6E9E6}"/>
              </a:ext>
            </a:extLst>
          </p:cNvPr>
          <p:cNvSpPr txBox="1"/>
          <p:nvPr/>
        </p:nvSpPr>
        <p:spPr>
          <a:xfrm>
            <a:off x="8412660" y="6096325"/>
            <a:ext cx="40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Time</a:t>
            </a:r>
            <a:endParaRPr lang="ko-KR" altLang="en-US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69C889C-6A3E-4F47-9640-465B5D3AFCBA}"/>
              </a:ext>
            </a:extLst>
          </p:cNvPr>
          <p:cNvCxnSpPr>
            <a:cxnSpLocks/>
          </p:cNvCxnSpPr>
          <p:nvPr/>
        </p:nvCxnSpPr>
        <p:spPr>
          <a:xfrm>
            <a:off x="2331720" y="4869180"/>
            <a:ext cx="0" cy="5926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C9F6C23-E811-4079-91C6-5BA015721671}"/>
              </a:ext>
            </a:extLst>
          </p:cNvPr>
          <p:cNvCxnSpPr>
            <a:cxnSpLocks/>
          </p:cNvCxnSpPr>
          <p:nvPr/>
        </p:nvCxnSpPr>
        <p:spPr>
          <a:xfrm>
            <a:off x="1409700" y="5244509"/>
            <a:ext cx="0" cy="217314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F2138D33-BCEB-45FC-8920-83ED9EA98BE8}"/>
              </a:ext>
            </a:extLst>
          </p:cNvPr>
          <p:cNvCxnSpPr>
            <a:cxnSpLocks/>
          </p:cNvCxnSpPr>
          <p:nvPr/>
        </p:nvCxnSpPr>
        <p:spPr>
          <a:xfrm flipV="1">
            <a:off x="2331720" y="5241031"/>
            <a:ext cx="4577287" cy="580130"/>
          </a:xfrm>
          <a:prstGeom prst="bentConnector3">
            <a:avLst>
              <a:gd name="adj1" fmla="val 10015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634C394-0D4C-4430-B1AC-7E423E936DA3}"/>
              </a:ext>
            </a:extLst>
          </p:cNvPr>
          <p:cNvCxnSpPr>
            <a:cxnSpLocks/>
          </p:cNvCxnSpPr>
          <p:nvPr/>
        </p:nvCxnSpPr>
        <p:spPr>
          <a:xfrm>
            <a:off x="2330450" y="5746750"/>
            <a:ext cx="0" cy="82550"/>
          </a:xfrm>
          <a:prstGeom prst="line">
            <a:avLst/>
          </a:prstGeom>
          <a:ln w="19050">
            <a:solidFill>
              <a:srgbClr val="F536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왼쪽 중괄호 55">
            <a:extLst>
              <a:ext uri="{FF2B5EF4-FFF2-40B4-BE49-F238E27FC236}">
                <a16:creationId xmlns:a16="http://schemas.microsoft.com/office/drawing/2014/main" id="{31E7113B-F287-4543-8632-2E475BE740EE}"/>
              </a:ext>
            </a:extLst>
          </p:cNvPr>
          <p:cNvSpPr/>
          <p:nvPr/>
        </p:nvSpPr>
        <p:spPr>
          <a:xfrm rot="5400000">
            <a:off x="7685415" y="3762343"/>
            <a:ext cx="189996" cy="1742812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7C0F9DC-7D8D-4A02-8649-030B75898888}"/>
              </a:ext>
            </a:extLst>
          </p:cNvPr>
          <p:cNvSpPr txBox="1"/>
          <p:nvPr/>
        </p:nvSpPr>
        <p:spPr>
          <a:xfrm>
            <a:off x="7393870" y="4244775"/>
            <a:ext cx="3497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Life time</a:t>
            </a:r>
            <a:endParaRPr lang="ko-KR" altLang="en-US" sz="1400" b="1" dirty="0"/>
          </a:p>
        </p:txBody>
      </p: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E5361D8B-C925-4E8A-88B2-A3247BE6716B}"/>
              </a:ext>
            </a:extLst>
          </p:cNvPr>
          <p:cNvCxnSpPr>
            <a:cxnSpLocks/>
          </p:cNvCxnSpPr>
          <p:nvPr/>
        </p:nvCxnSpPr>
        <p:spPr>
          <a:xfrm flipV="1">
            <a:off x="1408431" y="5249344"/>
            <a:ext cx="7243388" cy="835071"/>
          </a:xfrm>
          <a:prstGeom prst="bentConnector3">
            <a:avLst>
              <a:gd name="adj1" fmla="val 99970"/>
            </a:avLst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391A16C1-4D31-4720-9CC9-6E1349D19EA1}"/>
              </a:ext>
            </a:extLst>
          </p:cNvPr>
          <p:cNvCxnSpPr>
            <a:cxnSpLocks/>
          </p:cNvCxnSpPr>
          <p:nvPr/>
        </p:nvCxnSpPr>
        <p:spPr>
          <a:xfrm>
            <a:off x="1408431" y="5755729"/>
            <a:ext cx="0" cy="34059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왼쪽 중괄호 110">
            <a:extLst>
              <a:ext uri="{FF2B5EF4-FFF2-40B4-BE49-F238E27FC236}">
                <a16:creationId xmlns:a16="http://schemas.microsoft.com/office/drawing/2014/main" id="{12D36582-B016-4F7E-9513-2E0389787291}"/>
              </a:ext>
            </a:extLst>
          </p:cNvPr>
          <p:cNvSpPr/>
          <p:nvPr/>
        </p:nvSpPr>
        <p:spPr>
          <a:xfrm rot="10800000">
            <a:off x="8698907" y="4803368"/>
            <a:ext cx="157291" cy="429178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28E2B0D-D1AA-4277-A644-4306E3D6CF74}"/>
              </a:ext>
            </a:extLst>
          </p:cNvPr>
          <p:cNvSpPr txBox="1"/>
          <p:nvPr/>
        </p:nvSpPr>
        <p:spPr>
          <a:xfrm>
            <a:off x="8875473" y="4856405"/>
            <a:ext cx="3497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Object size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8120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en-US" sz="2000" dirty="0"/>
              <a:t>Huge page fragmentation</a:t>
            </a:r>
          </a:p>
          <a:p>
            <a:pPr lvl="1"/>
            <a:r>
              <a:rPr kumimoji="1" lang="en-US" altLang="ko-KR" sz="1600" dirty="0"/>
              <a:t>2MB </a:t>
            </a:r>
            <a:r>
              <a:rPr kumimoji="1" lang="ko-KR" altLang="en-US" sz="1600" dirty="0"/>
              <a:t>페이지에 할당된 객체가 해제되지 않고 계속 유지되는 경우 </a:t>
            </a:r>
            <a:endParaRPr kumimoji="1" lang="en-US" altLang="ko-KR" sz="1600" dirty="0"/>
          </a:p>
          <a:p>
            <a:pPr lvl="1"/>
            <a:r>
              <a:rPr kumimoji="1" lang="ko-KR" altLang="en-US" sz="1600" dirty="0"/>
              <a:t>객체가 해제될 때 까지 </a:t>
            </a:r>
            <a:r>
              <a:rPr kumimoji="1" lang="en-US" altLang="ko-KR" sz="1600" dirty="0"/>
              <a:t>2MB </a:t>
            </a:r>
            <a:r>
              <a:rPr kumimoji="1" lang="ko-KR" altLang="en-US" sz="1600" dirty="0"/>
              <a:t>페이지를</a:t>
            </a:r>
            <a:r>
              <a:rPr kumimoji="1" lang="en-US" altLang="ko-KR" sz="1600" dirty="0"/>
              <a:t> OS</a:t>
            </a:r>
            <a:r>
              <a:rPr kumimoji="1" lang="ko-KR" altLang="en-US" sz="1600" dirty="0"/>
              <a:t>로 반납하지 못함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나머지 공간이 사용되지 않고 낭비 → </a:t>
            </a:r>
            <a:r>
              <a:rPr kumimoji="1" lang="en-US" altLang="ko-KR" sz="1600" dirty="0"/>
              <a:t>Fragmentation</a:t>
            </a:r>
          </a:p>
          <a:p>
            <a:pPr lvl="1"/>
            <a:r>
              <a:rPr kumimoji="1" lang="ko-KR" altLang="en-US" sz="1600" dirty="0"/>
              <a:t>확률적으로 </a:t>
            </a:r>
            <a:r>
              <a:rPr kumimoji="1" lang="en-US" altLang="ko-KR" sz="1600" dirty="0"/>
              <a:t>4KB page</a:t>
            </a:r>
            <a:r>
              <a:rPr kumimoji="1" lang="ko-KR" altLang="en-US" sz="1600" dirty="0"/>
              <a:t>보다 </a:t>
            </a:r>
            <a:r>
              <a:rPr kumimoji="1" lang="en-US" altLang="ko-KR" sz="1600" dirty="0"/>
              <a:t>2MB</a:t>
            </a:r>
            <a:r>
              <a:rPr kumimoji="1" lang="ko-KR" altLang="en-US" sz="1600" dirty="0"/>
              <a:t> 페이지에서 </a:t>
            </a:r>
            <a:r>
              <a:rPr kumimoji="1" lang="en-US" altLang="ko-KR" sz="1600" dirty="0"/>
              <a:t>fragmentation </a:t>
            </a:r>
            <a:r>
              <a:rPr kumimoji="1" lang="ko-KR" altLang="en-US" sz="1600" dirty="0"/>
              <a:t>이 발생할 확률이 높음 </a:t>
            </a:r>
            <a:endParaRPr kumimoji="1" lang="en-US" altLang="en-US" sz="1600" dirty="0"/>
          </a:p>
          <a:p>
            <a:r>
              <a:rPr kumimoji="1" lang="en-US" altLang="en-US" sz="2000" dirty="0"/>
              <a:t>Huge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page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fragmentation</a:t>
            </a:r>
            <a:r>
              <a:rPr kumimoji="1" lang="ko-KR" altLang="en-US" sz="2000" dirty="0"/>
              <a:t>의 해결방법으로 </a:t>
            </a:r>
            <a:r>
              <a:rPr kumimoji="1" lang="en-US" altLang="ko-KR" sz="2000" dirty="0"/>
              <a:t>Sub-release</a:t>
            </a:r>
            <a:r>
              <a:rPr kumimoji="1" lang="ko-KR" altLang="en-US" sz="2000" dirty="0"/>
              <a:t>방법이 존재</a:t>
            </a:r>
            <a:endParaRPr kumimoji="1" lang="en-US" altLang="ko-KR" sz="2000" dirty="0"/>
          </a:p>
          <a:p>
            <a:pPr lvl="1"/>
            <a:r>
              <a:rPr kumimoji="1" lang="ko-KR" altLang="en-US" sz="1600" dirty="0"/>
              <a:t>사용되지 않는 공간을 부분적으로 해제 </a:t>
            </a:r>
            <a:endParaRPr kumimoji="1" lang="en-US" altLang="ko-KR" sz="1600" dirty="0"/>
          </a:p>
          <a:p>
            <a:pPr lvl="1"/>
            <a:r>
              <a:rPr kumimoji="1" lang="en-US" altLang="en-US" sz="1600" dirty="0"/>
              <a:t>4KB</a:t>
            </a:r>
            <a:r>
              <a:rPr kumimoji="1" lang="ko-KR" altLang="en-US" sz="1600" dirty="0"/>
              <a:t>단위로 </a:t>
            </a:r>
            <a:r>
              <a:rPr kumimoji="1" lang="en-US" altLang="ko-KR" sz="1600" dirty="0"/>
              <a:t>OS</a:t>
            </a:r>
            <a:r>
              <a:rPr kumimoji="1" lang="ko-KR" altLang="en-US" sz="1600" dirty="0"/>
              <a:t>에 반환 → 메모리 절약가능</a:t>
            </a:r>
            <a:r>
              <a:rPr kumimoji="1" lang="en-US" altLang="ko-KR" sz="1600" dirty="0"/>
              <a:t> But, performance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overhead(decrease huge page coverage) </a:t>
            </a:r>
            <a:r>
              <a:rPr kumimoji="1" lang="ko-KR" altLang="en-US" sz="1600" dirty="0"/>
              <a:t>발생</a:t>
            </a:r>
            <a:endParaRPr kumimoji="1" lang="en-US" altLang="en-US" sz="1600" dirty="0"/>
          </a:p>
          <a:p>
            <a:endParaRPr kumimoji="1" lang="en-US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91F8506-4582-4869-B57C-9B3B1569678E}"/>
              </a:ext>
            </a:extLst>
          </p:cNvPr>
          <p:cNvCxnSpPr/>
          <p:nvPr/>
        </p:nvCxnSpPr>
        <p:spPr>
          <a:xfrm>
            <a:off x="1143741" y="6246670"/>
            <a:ext cx="45221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279748AA-81E1-4D3A-9CC0-189C5ADEF265}"/>
              </a:ext>
            </a:extLst>
          </p:cNvPr>
          <p:cNvCxnSpPr>
            <a:cxnSpLocks/>
          </p:cNvCxnSpPr>
          <p:nvPr/>
        </p:nvCxnSpPr>
        <p:spPr>
          <a:xfrm flipV="1">
            <a:off x="1163139" y="4512284"/>
            <a:ext cx="0" cy="17340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D19ADC-8398-4893-A503-6CCEC8544B95}"/>
              </a:ext>
            </a:extLst>
          </p:cNvPr>
          <p:cNvSpPr/>
          <p:nvPr/>
        </p:nvSpPr>
        <p:spPr>
          <a:xfrm>
            <a:off x="1187300" y="4720891"/>
            <a:ext cx="4623030" cy="150291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A63BA-CDE4-4262-9EF4-119EDAE1972E}"/>
              </a:ext>
            </a:extLst>
          </p:cNvPr>
          <p:cNvSpPr txBox="1"/>
          <p:nvPr/>
        </p:nvSpPr>
        <p:spPr>
          <a:xfrm>
            <a:off x="2072148" y="4463759"/>
            <a:ext cx="3497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2MB page allocated form OS</a:t>
            </a:r>
            <a:endParaRPr lang="ko-KR" altLang="en-US" sz="14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B2FB8B-2E76-4E90-8589-0028C3E59489}"/>
              </a:ext>
            </a:extLst>
          </p:cNvPr>
          <p:cNvSpPr/>
          <p:nvPr/>
        </p:nvSpPr>
        <p:spPr>
          <a:xfrm>
            <a:off x="1352184" y="5061899"/>
            <a:ext cx="1742812" cy="4485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53D3B4-CCA2-4367-B527-B8247CB4A154}"/>
              </a:ext>
            </a:extLst>
          </p:cNvPr>
          <p:cNvSpPr txBox="1"/>
          <p:nvPr/>
        </p:nvSpPr>
        <p:spPr>
          <a:xfrm rot="10800000">
            <a:off x="819297" y="3726266"/>
            <a:ext cx="400110" cy="24459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400" b="1" dirty="0"/>
              <a:t>Memory address</a:t>
            </a:r>
            <a:endParaRPr lang="ko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B204AA-659A-45DC-8602-215FD2B6E9E6}"/>
              </a:ext>
            </a:extLst>
          </p:cNvPr>
          <p:cNvSpPr txBox="1"/>
          <p:nvPr/>
        </p:nvSpPr>
        <p:spPr>
          <a:xfrm>
            <a:off x="3080141" y="6239696"/>
            <a:ext cx="4030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Time</a:t>
            </a:r>
            <a:endParaRPr lang="ko-KR" altLang="en-US" sz="14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D10ECA-0EA4-4526-BAAA-7176A4B27D22}"/>
              </a:ext>
            </a:extLst>
          </p:cNvPr>
          <p:cNvSpPr/>
          <p:nvPr/>
        </p:nvSpPr>
        <p:spPr>
          <a:xfrm>
            <a:off x="1352184" y="5573698"/>
            <a:ext cx="320049" cy="4485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9F7655B-D962-4E26-B16B-D9653C33993A}"/>
              </a:ext>
            </a:extLst>
          </p:cNvPr>
          <p:cNvSpPr/>
          <p:nvPr/>
        </p:nvSpPr>
        <p:spPr>
          <a:xfrm>
            <a:off x="1733829" y="5612434"/>
            <a:ext cx="320049" cy="152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C76E4F-4F12-4A78-8923-B1050BBFB8B8}"/>
              </a:ext>
            </a:extLst>
          </p:cNvPr>
          <p:cNvSpPr/>
          <p:nvPr/>
        </p:nvSpPr>
        <p:spPr>
          <a:xfrm>
            <a:off x="1829355" y="5877728"/>
            <a:ext cx="320049" cy="152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A609F77-A1DB-475A-BFA5-652A8B04FDB0}"/>
              </a:ext>
            </a:extLst>
          </p:cNvPr>
          <p:cNvSpPr/>
          <p:nvPr/>
        </p:nvSpPr>
        <p:spPr>
          <a:xfrm>
            <a:off x="2211001" y="5571400"/>
            <a:ext cx="1168866" cy="6008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8079026-C1FB-4EF8-AD4A-E8BED82E8696}"/>
              </a:ext>
            </a:extLst>
          </p:cNvPr>
          <p:cNvSpPr/>
          <p:nvPr/>
        </p:nvSpPr>
        <p:spPr>
          <a:xfrm>
            <a:off x="1352184" y="4891720"/>
            <a:ext cx="1168866" cy="1133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08E4209-ECE4-4B3A-87DE-9ACE81FEA787}"/>
              </a:ext>
            </a:extLst>
          </p:cNvPr>
          <p:cNvSpPr/>
          <p:nvPr/>
        </p:nvSpPr>
        <p:spPr>
          <a:xfrm>
            <a:off x="2619009" y="4891720"/>
            <a:ext cx="1168866" cy="1133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C9CB12F-9205-4640-95F5-7678625BEF25}"/>
              </a:ext>
            </a:extLst>
          </p:cNvPr>
          <p:cNvSpPr/>
          <p:nvPr/>
        </p:nvSpPr>
        <p:spPr>
          <a:xfrm>
            <a:off x="3147730" y="5042849"/>
            <a:ext cx="451211" cy="2218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37C01BD-BF15-4842-9437-F73F8B90512D}"/>
              </a:ext>
            </a:extLst>
          </p:cNvPr>
          <p:cNvSpPr/>
          <p:nvPr/>
        </p:nvSpPr>
        <p:spPr>
          <a:xfrm>
            <a:off x="3478629" y="5306286"/>
            <a:ext cx="451211" cy="2218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62015E0-77D4-49F1-B5C4-542C24EE02EA}"/>
              </a:ext>
            </a:extLst>
          </p:cNvPr>
          <p:cNvSpPr/>
          <p:nvPr/>
        </p:nvSpPr>
        <p:spPr>
          <a:xfrm>
            <a:off x="3441464" y="5596252"/>
            <a:ext cx="451211" cy="2218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6CF690-B3DA-4543-956F-EECDD6E1A50D}"/>
              </a:ext>
            </a:extLst>
          </p:cNvPr>
          <p:cNvSpPr/>
          <p:nvPr/>
        </p:nvSpPr>
        <p:spPr>
          <a:xfrm>
            <a:off x="3478629" y="5916175"/>
            <a:ext cx="1168866" cy="2375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4DA67B-AB63-40F1-80FD-9B10AE31426D}"/>
              </a:ext>
            </a:extLst>
          </p:cNvPr>
          <p:cNvSpPr/>
          <p:nvPr/>
        </p:nvSpPr>
        <p:spPr>
          <a:xfrm>
            <a:off x="4011992" y="5299789"/>
            <a:ext cx="1168866" cy="5608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E184F2-E4EB-4845-AE72-D2B91B68044B}"/>
              </a:ext>
            </a:extLst>
          </p:cNvPr>
          <p:cNvSpPr/>
          <p:nvPr/>
        </p:nvSpPr>
        <p:spPr>
          <a:xfrm>
            <a:off x="3892675" y="4788918"/>
            <a:ext cx="1168866" cy="4322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2E5C2B-DD58-419F-8790-29BB018D4BBA}"/>
              </a:ext>
            </a:extLst>
          </p:cNvPr>
          <p:cNvSpPr/>
          <p:nvPr/>
        </p:nvSpPr>
        <p:spPr>
          <a:xfrm>
            <a:off x="5276466" y="4775023"/>
            <a:ext cx="173889" cy="10249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8F9E7C-816E-46F8-BA15-C79E9A49FA97}"/>
              </a:ext>
            </a:extLst>
          </p:cNvPr>
          <p:cNvSpPr/>
          <p:nvPr/>
        </p:nvSpPr>
        <p:spPr>
          <a:xfrm>
            <a:off x="4975364" y="5938388"/>
            <a:ext cx="602203" cy="1834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F3EA2FA-E9A1-4BEB-998B-FD34C679832D}"/>
              </a:ext>
            </a:extLst>
          </p:cNvPr>
          <p:cNvCxnSpPr/>
          <p:nvPr/>
        </p:nvCxnSpPr>
        <p:spPr>
          <a:xfrm>
            <a:off x="6965142" y="6205575"/>
            <a:ext cx="45221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E55BDB1-A7CE-41B3-9C22-DD03063287F1}"/>
              </a:ext>
            </a:extLst>
          </p:cNvPr>
          <p:cNvCxnSpPr>
            <a:cxnSpLocks/>
          </p:cNvCxnSpPr>
          <p:nvPr/>
        </p:nvCxnSpPr>
        <p:spPr>
          <a:xfrm flipV="1">
            <a:off x="6984540" y="4471189"/>
            <a:ext cx="0" cy="17340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E74AF85-2207-471E-9957-756C837947AA}"/>
              </a:ext>
            </a:extLst>
          </p:cNvPr>
          <p:cNvSpPr/>
          <p:nvPr/>
        </p:nvSpPr>
        <p:spPr>
          <a:xfrm>
            <a:off x="7008701" y="4679796"/>
            <a:ext cx="4623030" cy="150291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B96E72D-BA06-475C-9D8E-EC123ADE6BE0}"/>
              </a:ext>
            </a:extLst>
          </p:cNvPr>
          <p:cNvSpPr txBox="1"/>
          <p:nvPr/>
        </p:nvSpPr>
        <p:spPr>
          <a:xfrm>
            <a:off x="8180673" y="4415299"/>
            <a:ext cx="3497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2MB page allocated form OS</a:t>
            </a:r>
            <a:endParaRPr lang="ko-KR" altLang="en-US" sz="1400" b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726B941-726F-462C-8A30-1CC222A3B158}"/>
              </a:ext>
            </a:extLst>
          </p:cNvPr>
          <p:cNvSpPr/>
          <p:nvPr/>
        </p:nvSpPr>
        <p:spPr>
          <a:xfrm>
            <a:off x="7173585" y="5020804"/>
            <a:ext cx="1742812" cy="4485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C71D90-152E-4F36-A407-C5EB38D88857}"/>
              </a:ext>
            </a:extLst>
          </p:cNvPr>
          <p:cNvSpPr txBox="1"/>
          <p:nvPr/>
        </p:nvSpPr>
        <p:spPr>
          <a:xfrm rot="10800000">
            <a:off x="6644342" y="3688735"/>
            <a:ext cx="400110" cy="24459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400" b="1" dirty="0"/>
              <a:t>Memory address</a:t>
            </a:r>
            <a:endParaRPr lang="ko-KR" altLang="en-US" sz="14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04ABAD9-264C-49A7-9407-70390B917D60}"/>
              </a:ext>
            </a:extLst>
          </p:cNvPr>
          <p:cNvSpPr txBox="1"/>
          <p:nvPr/>
        </p:nvSpPr>
        <p:spPr>
          <a:xfrm>
            <a:off x="8916397" y="6224481"/>
            <a:ext cx="4030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Time</a:t>
            </a:r>
            <a:endParaRPr lang="ko-KR" altLang="en-US" sz="1400" b="1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1278D46-9007-4A6F-8BAC-F33A74218DD2}"/>
              </a:ext>
            </a:extLst>
          </p:cNvPr>
          <p:cNvSpPr/>
          <p:nvPr/>
        </p:nvSpPr>
        <p:spPr>
          <a:xfrm>
            <a:off x="7173585" y="5532603"/>
            <a:ext cx="320049" cy="4485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C452BE1-C737-4D54-9592-92FB00B23898}"/>
              </a:ext>
            </a:extLst>
          </p:cNvPr>
          <p:cNvSpPr/>
          <p:nvPr/>
        </p:nvSpPr>
        <p:spPr>
          <a:xfrm>
            <a:off x="7555230" y="5571339"/>
            <a:ext cx="320049" cy="152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B04D318-8E4B-44AF-A090-9EAA956E8ADA}"/>
              </a:ext>
            </a:extLst>
          </p:cNvPr>
          <p:cNvSpPr/>
          <p:nvPr/>
        </p:nvSpPr>
        <p:spPr>
          <a:xfrm>
            <a:off x="7650756" y="5836633"/>
            <a:ext cx="320049" cy="152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4BDE3D0-72E9-4AF9-A9BE-2A409C6E816B}"/>
              </a:ext>
            </a:extLst>
          </p:cNvPr>
          <p:cNvSpPr/>
          <p:nvPr/>
        </p:nvSpPr>
        <p:spPr>
          <a:xfrm>
            <a:off x="8032402" y="5530305"/>
            <a:ext cx="1168866" cy="6008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0D770AB-090F-4F2F-8E33-C46E440AA271}"/>
              </a:ext>
            </a:extLst>
          </p:cNvPr>
          <p:cNvSpPr/>
          <p:nvPr/>
        </p:nvSpPr>
        <p:spPr>
          <a:xfrm>
            <a:off x="7173585" y="4850625"/>
            <a:ext cx="1168866" cy="1133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857167F-D043-4B51-88C4-D81A9BB3E380}"/>
              </a:ext>
            </a:extLst>
          </p:cNvPr>
          <p:cNvSpPr/>
          <p:nvPr/>
        </p:nvSpPr>
        <p:spPr>
          <a:xfrm>
            <a:off x="8440409" y="4873322"/>
            <a:ext cx="3191321" cy="906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0CC9F9-F153-4378-B08A-1285AC949368}"/>
              </a:ext>
            </a:extLst>
          </p:cNvPr>
          <p:cNvSpPr/>
          <p:nvPr/>
        </p:nvSpPr>
        <p:spPr>
          <a:xfrm>
            <a:off x="9225427" y="4994912"/>
            <a:ext cx="2430463" cy="1196338"/>
          </a:xfrm>
          <a:prstGeom prst="rect">
            <a:avLst/>
          </a:prstGeom>
          <a:pattFill prst="pct10">
            <a:fgClr>
              <a:srgbClr val="FF0000"/>
            </a:fgClr>
            <a:bgClr>
              <a:srgbClr val="EAEAEA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D19BC94-DE95-4F92-ACAE-E551830BE04F}"/>
              </a:ext>
            </a:extLst>
          </p:cNvPr>
          <p:cNvSpPr txBox="1"/>
          <p:nvPr/>
        </p:nvSpPr>
        <p:spPr>
          <a:xfrm>
            <a:off x="9343194" y="5426326"/>
            <a:ext cx="2862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Huge-page Fragmentation</a:t>
            </a:r>
            <a:endParaRPr lang="ko-KR" altLang="en-US" sz="1400" b="1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75505C-990F-4469-AFD5-232C9D956069}"/>
              </a:ext>
            </a:extLst>
          </p:cNvPr>
          <p:cNvSpPr txBox="1"/>
          <p:nvPr/>
        </p:nvSpPr>
        <p:spPr>
          <a:xfrm>
            <a:off x="2611103" y="409286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Optimal case</a:t>
            </a:r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B2B3C81-1A5A-44FC-B737-88D65ECB3BD3}"/>
              </a:ext>
            </a:extLst>
          </p:cNvPr>
          <p:cNvSpPr txBox="1"/>
          <p:nvPr/>
        </p:nvSpPr>
        <p:spPr>
          <a:xfrm>
            <a:off x="8507869" y="410308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Fragmentation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9778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en-US" dirty="0" err="1"/>
              <a:t>TCmalloc</a:t>
            </a:r>
            <a:r>
              <a:rPr kumimoji="1" lang="en-US" altLang="en-US" dirty="0"/>
              <a:t> sub release policy</a:t>
            </a:r>
          </a:p>
          <a:p>
            <a:pPr lvl="1"/>
            <a:r>
              <a:rPr kumimoji="1" lang="en-US" altLang="en-US" sz="1800" b="1" i="1" dirty="0"/>
              <a:t>Release rate</a:t>
            </a:r>
            <a:r>
              <a:rPr kumimoji="1" lang="en-US" altLang="en-US" sz="1800" dirty="0"/>
              <a:t>: allocator</a:t>
            </a:r>
            <a:r>
              <a:rPr kumimoji="1" lang="ko-KR" altLang="en-US" sz="1800" dirty="0"/>
              <a:t>가 </a:t>
            </a:r>
            <a:r>
              <a:rPr kumimoji="1" lang="en-US" altLang="ko-KR" sz="1800" dirty="0"/>
              <a:t>u</a:t>
            </a:r>
            <a:r>
              <a:rPr kumimoji="1" lang="en-US" altLang="en-US" sz="1800" dirty="0"/>
              <a:t>nit time </a:t>
            </a:r>
            <a:r>
              <a:rPr kumimoji="1" lang="ko-KR" altLang="en-US" sz="1800" dirty="0"/>
              <a:t>마다 </a:t>
            </a:r>
            <a:r>
              <a:rPr kumimoji="1" lang="en-US" altLang="ko-KR" sz="1800" dirty="0"/>
              <a:t>OS</a:t>
            </a:r>
            <a:r>
              <a:rPr kumimoji="1" lang="ko-KR" altLang="en-US" sz="1800" dirty="0"/>
              <a:t>로 반납하는 메모리 용량</a:t>
            </a:r>
            <a:r>
              <a:rPr kumimoji="1" lang="en-US" altLang="ko-KR" sz="1800" dirty="0"/>
              <a:t>(MB)</a:t>
            </a:r>
          </a:p>
          <a:p>
            <a:pPr lvl="1"/>
            <a:r>
              <a:rPr kumimoji="1" lang="ko-KR" altLang="en-US" sz="1800" dirty="0"/>
              <a:t>일정시간마다 </a:t>
            </a:r>
            <a:r>
              <a:rPr kumimoji="1" lang="en-US" altLang="ko-KR" sz="1800" dirty="0"/>
              <a:t>huge page</a:t>
            </a:r>
            <a:r>
              <a:rPr kumimoji="1" lang="ko-KR" altLang="en-US" sz="1800" dirty="0"/>
              <a:t>에서 </a:t>
            </a:r>
            <a:r>
              <a:rPr kumimoji="1" lang="en-US" altLang="ko-KR" sz="1800" dirty="0"/>
              <a:t>4KB</a:t>
            </a:r>
            <a:r>
              <a:rPr kumimoji="1" lang="ko-KR" altLang="en-US" sz="1800" dirty="0"/>
              <a:t> 단위로 지정된 </a:t>
            </a:r>
            <a:r>
              <a:rPr kumimoji="1" lang="en-US" altLang="ko-KR" sz="1800" dirty="0"/>
              <a:t>Rate </a:t>
            </a:r>
            <a:r>
              <a:rPr kumimoji="1" lang="ko-KR" altLang="en-US" sz="1800" dirty="0"/>
              <a:t>용량까지 </a:t>
            </a:r>
            <a:r>
              <a:rPr kumimoji="1" lang="en-US" altLang="ko-KR" sz="1800" dirty="0"/>
              <a:t>OS</a:t>
            </a:r>
            <a:r>
              <a:rPr kumimoji="1" lang="ko-KR" altLang="en-US" sz="1800" dirty="0"/>
              <a:t>에 반납 </a:t>
            </a:r>
            <a:endParaRPr kumimoji="1" lang="en-US" altLang="ko-KR" sz="1800" dirty="0"/>
          </a:p>
          <a:p>
            <a:pPr lvl="1"/>
            <a:r>
              <a:rPr kumimoji="1" lang="en-US" altLang="en-US" sz="1800" dirty="0"/>
              <a:t>This policy is suitable for an individual application or benchmark in isolate</a:t>
            </a:r>
          </a:p>
          <a:p>
            <a:r>
              <a:rPr kumimoji="1" lang="en-US" altLang="en-US" dirty="0"/>
              <a:t>But, inefficient for server workloads</a:t>
            </a:r>
          </a:p>
          <a:p>
            <a:pPr lvl="1"/>
            <a:endParaRPr kumimoji="1" lang="en-US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EB86CD-0C77-4CCF-A110-4C3710AD47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682" y="3666725"/>
            <a:ext cx="5255578" cy="2406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8D2934-8628-4BF3-A2B1-D9E56CD7D93B}"/>
              </a:ext>
            </a:extLst>
          </p:cNvPr>
          <p:cNvSpPr txBox="1"/>
          <p:nvPr/>
        </p:nvSpPr>
        <p:spPr>
          <a:xfrm>
            <a:off x="6657975" y="6134101"/>
            <a:ext cx="49295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accent5"/>
                </a:solidFill>
              </a:rPr>
              <a:t>https://www.google.com/imgres?imgurl=https%3A%2F%2Fblog.kakaocdn.net%</a:t>
            </a:r>
            <a:endParaRPr lang="ko-KR" altLang="en-US" sz="105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492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57645B-C38A-8341-AE49-4AE92F4AF9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r>
                  <a:rPr kumimoji="1" lang="en-US" altLang="en-US" dirty="0"/>
                  <a:t>Server workload</a:t>
                </a:r>
              </a:p>
              <a:p>
                <a:pPr lvl="1"/>
                <a:r>
                  <a:rPr kumimoji="1" lang="en-US" altLang="en-US" dirty="0"/>
                  <a:t>Server workloads shared a machine with many other applications</a:t>
                </a:r>
              </a:p>
              <a:p>
                <a:pPr lvl="1"/>
                <a:r>
                  <a:rPr kumimoji="1" lang="en-US" altLang="en-US" dirty="0"/>
                  <a:t>Which are assigned by a </a:t>
                </a:r>
                <a:r>
                  <a:rPr kumimoji="1" lang="en-US" altLang="en-US" b="1" i="1" dirty="0"/>
                  <a:t>cluster scheduler</a:t>
                </a:r>
                <a:r>
                  <a:rPr kumimoji="1" lang="en-US" altLang="en-US" dirty="0"/>
                  <a:t> that dynamically allocates resources (cores, memory)</a:t>
                </a:r>
                <a:endParaRPr kumimoji="1" lang="en-US" altLang="en-US" sz="1800" dirty="0"/>
              </a:p>
              <a:p>
                <a:r>
                  <a:rPr kumimoji="1" lang="en-US" altLang="en-US" dirty="0"/>
                  <a:t>Cluster scheduler</a:t>
                </a:r>
              </a:p>
              <a:p>
                <a:pPr lvl="1"/>
                <a:r>
                  <a:rPr kumimoji="1" lang="en-US" altLang="en-US" dirty="0"/>
                  <a:t>Cluster scheduler take a amount of time interval</a:t>
                </a:r>
                <a:r>
                  <a:rPr kumimoji="1" lang="ko-KR" altLang="en-US" dirty="0"/>
                  <a:t> </a:t>
                </a:r>
                <a:r>
                  <a:rPr kumimoji="1" lang="en-US" altLang="en-US" dirty="0"/>
                  <a:t>to schedule a job</a:t>
                </a:r>
              </a:p>
              <a:p>
                <a:pPr lvl="1"/>
                <a:r>
                  <a:rPr kumimoji="1" lang="en-US" altLang="en-US" dirty="0"/>
                  <a:t>This paper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en-US" sz="2400" b="1" i="1" smtClean="0">
                            <a:latin typeface="Cambria Math" panose="02040503050406030204" pitchFamily="18" charset="0"/>
                          </a:rPr>
                          <m:t>𝒔𝒄𝒉𝒆𝒅𝒖𝒍𝒆</m:t>
                        </m:r>
                      </m:sub>
                    </m:sSub>
                  </m:oMath>
                </a14:m>
                <a:endParaRPr kumimoji="1" lang="en-US" alt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en-US" sz="2400" b="1" i="1" smtClean="0">
                            <a:latin typeface="Cambria Math" panose="02040503050406030204" pitchFamily="18" charset="0"/>
                          </a:rPr>
                          <m:t>𝒔𝒄𝒉𝒆𝒅𝒖𝒍𝒆</m:t>
                        </m:r>
                      </m:sub>
                    </m:sSub>
                  </m:oMath>
                </a14:m>
                <a:endParaRPr kumimoji="1" lang="en-US" altLang="en-US" dirty="0"/>
              </a:p>
              <a:p>
                <a:pPr lvl="1"/>
                <a:r>
                  <a:rPr kumimoji="1" lang="en-US" altLang="en-US" dirty="0"/>
                  <a:t>Cluster scheduling</a:t>
                </a:r>
                <a:r>
                  <a:rPr kumimoji="1" lang="ko-KR" altLang="en-US" dirty="0"/>
                  <a:t> 지연시간 </a:t>
                </a:r>
                <a:endParaRPr kumimoji="1" lang="en-US" altLang="en-US" dirty="0"/>
              </a:p>
              <a:p>
                <a:pPr lvl="1"/>
                <a:r>
                  <a:rPr kumimoji="1" lang="ko-KR" altLang="en-US" dirty="0"/>
                  <a:t>리소스가 </a:t>
                </a:r>
                <a:r>
                  <a:rPr kumimoji="1" lang="en-US" altLang="ko-KR" dirty="0"/>
                  <a:t>OS</a:t>
                </a:r>
                <a:r>
                  <a:rPr kumimoji="1" lang="ko-KR" altLang="en-US" dirty="0"/>
                  <a:t>로 반납된 후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en-US" sz="2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en-US" sz="2000" b="1" i="1" smtClean="0">
                            <a:latin typeface="Cambria Math" panose="02040503050406030204" pitchFamily="18" charset="0"/>
                          </a:rPr>
                          <m:t>𝒔𝒄𝒉𝒆𝒅𝒖𝒍𝒆</m:t>
                        </m:r>
                      </m:sub>
                    </m:sSub>
                  </m:oMath>
                </a14:m>
                <a:r>
                  <a:rPr kumimoji="1" lang="ko-KR" altLang="en-US" dirty="0"/>
                  <a:t>시간</a:t>
                </a:r>
                <a:r>
                  <a:rPr kumimoji="1" lang="en-US" altLang="en-US" dirty="0"/>
                  <a:t> </a:t>
                </a:r>
                <a:r>
                  <a:rPr kumimoji="1" lang="ko-KR" altLang="en-US" dirty="0"/>
                  <a:t>이전에 재 요청 될 경우 다른 </a:t>
                </a:r>
                <a:r>
                  <a:rPr kumimoji="1" lang="en-US" altLang="ko-KR" dirty="0"/>
                  <a:t>workload</a:t>
                </a:r>
                <a:r>
                  <a:rPr kumimoji="1" lang="ko-KR" altLang="en-US" dirty="0"/>
                  <a:t>에 할당될 수 없음</a:t>
                </a:r>
                <a:endParaRPr kumimoji="1" lang="en-US" altLang="ko-KR" dirty="0"/>
              </a:p>
              <a:p>
                <a:pPr lvl="1"/>
                <a:r>
                  <a:rPr kumimoji="1" lang="ko-KR" altLang="en-US" dirty="0"/>
                  <a:t>해제된 직후 다시 재사용할 경우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en-US" sz="2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en-US" sz="2000" b="1" i="1" smtClean="0">
                            <a:latin typeface="Cambria Math" panose="02040503050406030204" pitchFamily="18" charset="0"/>
                          </a:rPr>
                          <m:t>𝒔𝒄𝒉𝒆𝒅𝒖𝒍𝒆</m:t>
                        </m:r>
                      </m:sub>
                    </m:sSub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이상 지연 </a:t>
                </a:r>
                <a:endParaRPr kumimoji="1" lang="en-US" altLang="ko-KR" dirty="0"/>
              </a:p>
              <a:p>
                <a:pPr lvl="1"/>
                <a:endParaRPr kumimoji="1" lang="en-US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57645B-C38A-8341-AE49-4AE92F4AF9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6" b="-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3202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57645B-C38A-8341-AE49-4AE92F4AF9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en-US" sz="2400" b="1" i="1" smtClean="0">
                            <a:latin typeface="Cambria Math" panose="02040503050406030204" pitchFamily="18" charset="0"/>
                          </a:rPr>
                          <m:t>𝒔𝒄𝒉𝒆𝒅𝒖𝒍𝒆</m:t>
                        </m:r>
                      </m:sub>
                    </m:sSub>
                  </m:oMath>
                </a14:m>
                <a:r>
                  <a:rPr kumimoji="1" lang="en-US" altLang="en-US" dirty="0"/>
                  <a:t> &amp; Sub release  </a:t>
                </a:r>
              </a:p>
              <a:p>
                <a:pPr lvl="1"/>
                <a:r>
                  <a:rPr kumimoji="1" lang="ko-KR" altLang="en-US" dirty="0"/>
                  <a:t>클러스터 환경에서 </a:t>
                </a:r>
                <a:r>
                  <a:rPr kumimoji="1" lang="en-US" altLang="ko-KR" dirty="0" err="1"/>
                  <a:t>TCmalloc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sub release</a:t>
                </a:r>
                <a:r>
                  <a:rPr kumimoji="1" lang="ko-KR" altLang="en-US" dirty="0"/>
                  <a:t>를 사용할 경우 추가적인 </a:t>
                </a:r>
                <a:r>
                  <a:rPr kumimoji="1" lang="en-US" altLang="ko-KR" dirty="0"/>
                  <a:t>overhead </a:t>
                </a:r>
                <a:r>
                  <a:rPr kumimoji="1" lang="ko-KR" altLang="en-US" dirty="0"/>
                  <a:t>발생</a:t>
                </a:r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en-US" sz="2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en-US" sz="2000" b="1" i="1" smtClean="0">
                            <a:latin typeface="Cambria Math" panose="02040503050406030204" pitchFamily="18" charset="0"/>
                          </a:rPr>
                          <m:t>𝒔𝒄𝒉𝒆𝒅𝒖𝒍𝒆</m:t>
                        </m:r>
                      </m:sub>
                    </m:sSub>
                  </m:oMath>
                </a14:m>
                <a:r>
                  <a:rPr kumimoji="1" lang="en-US" altLang="en-US" dirty="0"/>
                  <a:t>: </a:t>
                </a:r>
                <a:r>
                  <a:rPr kumimoji="1" lang="ko-KR" altLang="en-US" dirty="0"/>
                  <a:t>스케줄링 지연시간 이전에 해제되고 재 요청된 메모리는 할당 불가 </a:t>
                </a:r>
                <a:endParaRPr kumimoji="1" lang="en-US" altLang="ko-KR" dirty="0"/>
              </a:p>
              <a:p>
                <a:pPr lvl="1"/>
                <a:r>
                  <a:rPr kumimoji="1" lang="en-US" altLang="en-US" dirty="0" err="1"/>
                  <a:t>Subrelease</a:t>
                </a:r>
                <a:r>
                  <a:rPr kumimoji="1" lang="en-US" altLang="en-US" dirty="0"/>
                  <a:t>: </a:t>
                </a:r>
                <a:r>
                  <a:rPr kumimoji="1" lang="ko-KR" altLang="en-US" dirty="0"/>
                  <a:t>일정시간마다 </a:t>
                </a:r>
                <a:r>
                  <a:rPr kumimoji="1" lang="en-US" altLang="ko-KR" dirty="0"/>
                  <a:t>release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rate</a:t>
                </a:r>
                <a:r>
                  <a:rPr kumimoji="1" lang="ko-KR" altLang="en-US" dirty="0"/>
                  <a:t> 만큼 </a:t>
                </a:r>
                <a:r>
                  <a:rPr kumimoji="1" lang="en-US" altLang="ko-KR" dirty="0"/>
                  <a:t>huge page </a:t>
                </a:r>
                <a:r>
                  <a:rPr kumimoji="1" lang="ko-KR" altLang="en-US" dirty="0"/>
                  <a:t>메모리 부분해제 </a:t>
                </a:r>
                <a:endParaRPr kumimoji="1" lang="en-US" altLang="en-US" dirty="0"/>
              </a:p>
              <a:p>
                <a:pPr lvl="1"/>
                <a:endParaRPr kumimoji="1" lang="en-US" altLang="en-US" dirty="0"/>
              </a:p>
              <a:p>
                <a:r>
                  <a:rPr kumimoji="1" lang="ko-KR" altLang="en-US" dirty="0"/>
                  <a:t>빠르게 재할당되지 못한 메모리에 대한</a:t>
                </a:r>
                <a:r>
                  <a:rPr kumimoji="1" lang="en-US" altLang="ko-KR" dirty="0"/>
                  <a:t> page fault, system call </a:t>
                </a:r>
                <a:r>
                  <a:rPr kumimoji="1" lang="ko-KR" altLang="en-US" dirty="0"/>
                  <a:t>발생</a:t>
                </a:r>
                <a:endParaRPr kumimoji="1" lang="en-US" altLang="ko-KR" dirty="0"/>
              </a:p>
              <a:p>
                <a:pPr lvl="1"/>
                <a:r>
                  <a:rPr kumimoji="1" lang="ko-KR" altLang="en-US" dirty="0"/>
                  <a:t>전체성능 감소 </a:t>
                </a:r>
                <a:endParaRPr kumimoji="1" lang="en-US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57645B-C38A-8341-AE49-4AE92F4AF9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5807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roboto"/>
        <a:ea typeface="robo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83CB17014394C448B3AB0C2C5ED6134" ma:contentTypeVersion="10" ma:contentTypeDescription="새 문서를 만듭니다." ma:contentTypeScope="" ma:versionID="18239c90f1ed7d4601668b53dd0f2a16">
  <xsd:schema xmlns:xsd="http://www.w3.org/2001/XMLSchema" xmlns:xs="http://www.w3.org/2001/XMLSchema" xmlns:p="http://schemas.microsoft.com/office/2006/metadata/properties" xmlns:ns3="a279a19e-b71b-4b9f-be5c-b95113f40ee8" targetNamespace="http://schemas.microsoft.com/office/2006/metadata/properties" ma:root="true" ma:fieldsID="2d5d763cfe53e4503ef392d64fa3c970" ns3:_="">
    <xsd:import namespace="a279a19e-b71b-4b9f-be5c-b95113f40ee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79a19e-b71b-4b9f-be5c-b95113f40e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F2BC78C-C11A-4568-A763-4CD495F19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79a19e-b71b-4b9f-be5c-b95113f40e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FA22E7-73B0-4DE1-9D8F-30F5795197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5290A3-2B6E-4B89-8B81-965EAF959153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terms/"/>
    <ds:schemaRef ds:uri="a279a19e-b71b-4b9f-be5c-b95113f40ee8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1851</Words>
  <Application>Microsoft Office PowerPoint</Application>
  <PresentationFormat>와이드스크린</PresentationFormat>
  <Paragraphs>323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맑은 고딕</vt:lpstr>
      <vt:lpstr>Arial</vt:lpstr>
      <vt:lpstr>roboto</vt:lpstr>
      <vt:lpstr>Open Sans</vt:lpstr>
      <vt:lpstr>lato</vt:lpstr>
      <vt:lpstr>Consolas</vt:lpstr>
      <vt:lpstr>Cambria Math</vt:lpstr>
      <vt:lpstr>Wingdings</vt:lpstr>
      <vt:lpstr>Office 테마</vt:lpstr>
      <vt:lpstr>PowerPoint 프레젠테이션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Contribution</vt:lpstr>
      <vt:lpstr>Background</vt:lpstr>
      <vt:lpstr>Background</vt:lpstr>
      <vt:lpstr>Background</vt:lpstr>
      <vt:lpstr>Background</vt:lpstr>
      <vt:lpstr>Background</vt:lpstr>
      <vt:lpstr>A Better Metric for Fragmentation</vt:lpstr>
      <vt:lpstr>A Better Metric for Fragmentation</vt:lpstr>
      <vt:lpstr>A Better Metric for Fragmentation</vt:lpstr>
      <vt:lpstr>Realized fragmentation in production</vt:lpstr>
      <vt:lpstr>Adaptive Huge Page Release</vt:lpstr>
      <vt:lpstr>Adaptive Huge Page Release</vt:lpstr>
      <vt:lpstr>Adaptive Huge Page Release</vt:lpstr>
      <vt:lpstr>Evaluation</vt:lpstr>
      <vt:lpstr>Evaluation</vt:lpstr>
      <vt:lpstr>Evaluation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119</cp:revision>
  <dcterms:created xsi:type="dcterms:W3CDTF">2020-03-06T02:35:36Z</dcterms:created>
  <dcterms:modified xsi:type="dcterms:W3CDTF">2022-03-24T11:46:41Z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0x010100883CB17014394C448B3AB0C2C5ED6134</vt:lpwstr>
  </property>
</Properties>
</file>